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6" r:id="rId2"/>
    <p:sldId id="258" r:id="rId3"/>
    <p:sldId id="259" r:id="rId4"/>
    <p:sldId id="261" r:id="rId5"/>
    <p:sldId id="264" r:id="rId6"/>
    <p:sldId id="262" r:id="rId7"/>
    <p:sldId id="260"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6" r:id="rId28"/>
    <p:sldId id="280" r:id="rId29"/>
    <p:sldId id="285"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80812" autoAdjust="0"/>
  </p:normalViewPr>
  <p:slideViewPr>
    <p:cSldViewPr snapToGrid="0">
      <p:cViewPr varScale="1">
        <p:scale>
          <a:sx n="56" d="100"/>
          <a:sy n="56" d="100"/>
        </p:scale>
        <p:origin x="32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77D15-0502-476C-AFBA-35F965217A92}"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417E6-EB1A-468F-AB82-253A3995BD54}" type="slidenum">
              <a:rPr lang="en-US" smtClean="0"/>
              <a:t>‹#›</a:t>
            </a:fld>
            <a:endParaRPr lang="en-US"/>
          </a:p>
        </p:txBody>
      </p:sp>
    </p:spTree>
    <p:extLst>
      <p:ext uri="{BB962C8B-B14F-4D97-AF65-F5344CB8AC3E}">
        <p14:creationId xmlns:p14="http://schemas.microsoft.com/office/powerpoint/2010/main" val="2621609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will read independently</a:t>
            </a:r>
            <a:r>
              <a:rPr lang="en-US" baseline="0" dirty="0"/>
              <a:t> for 20 minutes.  Use this time to take attendance.  </a:t>
            </a:r>
            <a:endParaRPr lang="en-US" dirty="0"/>
          </a:p>
        </p:txBody>
      </p:sp>
      <p:sp>
        <p:nvSpPr>
          <p:cNvPr id="4" name="Slide Number Placeholder 3"/>
          <p:cNvSpPr>
            <a:spLocks noGrp="1"/>
          </p:cNvSpPr>
          <p:nvPr>
            <p:ph type="sldNum" sz="quarter" idx="10"/>
          </p:nvPr>
        </p:nvSpPr>
        <p:spPr/>
        <p:txBody>
          <a:bodyPr/>
          <a:lstStyle/>
          <a:p>
            <a:fld id="{BE8417E6-EB1A-468F-AB82-253A3995BD54}" type="slidenum">
              <a:rPr lang="en-US" smtClean="0"/>
              <a:t>22</a:t>
            </a:fld>
            <a:endParaRPr lang="en-US"/>
          </a:p>
        </p:txBody>
      </p:sp>
    </p:spTree>
    <p:extLst>
      <p:ext uri="{BB962C8B-B14F-4D97-AF65-F5344CB8AC3E}">
        <p14:creationId xmlns:p14="http://schemas.microsoft.com/office/powerpoint/2010/main" val="3865500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10/5/2016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955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Reflective  Writing             10/4/2016</a:t>
            </a:r>
            <a:endParaRPr lang="en-US" sz="4000" dirty="0"/>
          </a:p>
        </p:txBody>
      </p:sp>
      <p:sp>
        <p:nvSpPr>
          <p:cNvPr id="3" name="Content Placeholder 2"/>
          <p:cNvSpPr>
            <a:spLocks noGrp="1"/>
          </p:cNvSpPr>
          <p:nvPr>
            <p:ph idx="1"/>
          </p:nvPr>
        </p:nvSpPr>
        <p:spPr>
          <a:xfrm>
            <a:off x="1255363" y="2084831"/>
            <a:ext cx="9488838" cy="4486449"/>
          </a:xfrm>
        </p:spPr>
        <p:txBody>
          <a:bodyPr>
            <a:normAutofit/>
          </a:bodyPr>
          <a:lstStyle/>
          <a:p>
            <a:r>
              <a:rPr lang="en-US" sz="3400" dirty="0"/>
              <a:t>Imagine that you fell down a mine shaft with nothing more than  a pair of extra socks, some dental floss, a mini-flashlight, a bag of pretzels, and a set of keys.  You managed to survive for two days and then freed yourself.  </a:t>
            </a:r>
          </a:p>
          <a:p>
            <a:r>
              <a:rPr lang="en-US" sz="3400" dirty="0"/>
              <a:t>In three to five paragraphs, tell the story of how you escaped.  Try to create a suspenseful mood for your story.  </a:t>
            </a:r>
          </a:p>
        </p:txBody>
      </p:sp>
      <p:pic>
        <p:nvPicPr>
          <p:cNvPr id="1026"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43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open m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410" y="0"/>
            <a:ext cx="7969250" cy="6858000"/>
          </a:xfrm>
          <a:prstGeom prst="rect">
            <a:avLst/>
          </a:prstGeom>
          <a:solidFill>
            <a:schemeClr val="bg1"/>
          </a:solidFill>
          <a:ln>
            <a:solidFill>
              <a:schemeClr val="bg1"/>
            </a:solidFill>
          </a:ln>
        </p:spPr>
      </p:pic>
      <p:sp>
        <p:nvSpPr>
          <p:cNvPr id="5" name="Rectangle 4"/>
          <p:cNvSpPr/>
          <p:nvPr/>
        </p:nvSpPr>
        <p:spPr>
          <a:xfrm>
            <a:off x="4346713" y="4625009"/>
            <a:ext cx="4479235" cy="22329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37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Advice  from  SLCs?</a:t>
            </a:r>
          </a:p>
        </p:txBody>
      </p:sp>
      <p:sp>
        <p:nvSpPr>
          <p:cNvPr id="3" name="Content Placeholder 2"/>
          <p:cNvSpPr>
            <a:spLocks noGrp="1"/>
          </p:cNvSpPr>
          <p:nvPr>
            <p:ph idx="1"/>
          </p:nvPr>
        </p:nvSpPr>
        <p:spPr/>
        <p:txBody>
          <a:bodyPr/>
          <a:lstStyle/>
          <a:p>
            <a:endParaRPr lang="en-US"/>
          </a:p>
        </p:txBody>
      </p:sp>
      <p:pic>
        <p:nvPicPr>
          <p:cNvPr id="1026" name="Picture 2" descr="Image result for dont wor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8305" y="585216"/>
            <a:ext cx="4415895" cy="598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19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Start  Something  that  Matters </a:t>
            </a:r>
          </a:p>
        </p:txBody>
      </p:sp>
      <p:sp>
        <p:nvSpPr>
          <p:cNvPr id="3" name="Content Placeholder 2"/>
          <p:cNvSpPr>
            <a:spLocks noGrp="1"/>
          </p:cNvSpPr>
          <p:nvPr>
            <p:ph idx="1"/>
          </p:nvPr>
        </p:nvSpPr>
        <p:spPr>
          <a:xfrm>
            <a:off x="1024128" y="1987826"/>
            <a:ext cx="9720073" cy="4321534"/>
          </a:xfrm>
        </p:spPr>
        <p:txBody>
          <a:bodyPr>
            <a:normAutofit/>
          </a:bodyPr>
          <a:lstStyle/>
          <a:p>
            <a:endParaRPr lang="en-US" sz="3500" dirty="0"/>
          </a:p>
          <a:p>
            <a:r>
              <a:rPr lang="en-US" sz="3500" b="1" dirty="0"/>
              <a:t>Needs to be in your hands before </a:t>
            </a:r>
          </a:p>
          <a:p>
            <a:r>
              <a:rPr lang="en-US" sz="3500" b="1" dirty="0"/>
              <a:t>October 10</a:t>
            </a:r>
          </a:p>
          <a:p>
            <a:endParaRPr lang="en-US" sz="3500" b="1" dirty="0"/>
          </a:p>
          <a:p>
            <a:r>
              <a:rPr lang="en-US" sz="3500" dirty="0"/>
              <a:t>If you will need a copy to borrow, you </a:t>
            </a:r>
          </a:p>
          <a:p>
            <a:r>
              <a:rPr lang="en-US" sz="3500" dirty="0"/>
              <a:t>must stay after class to talk to me </a:t>
            </a:r>
          </a:p>
        </p:txBody>
      </p:sp>
      <p:pic>
        <p:nvPicPr>
          <p:cNvPr id="2050" name="Picture 2" descr="Image result for start something that mat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4966" y="384312"/>
            <a:ext cx="4067034" cy="6473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797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499616"/>
          </a:xfrm>
        </p:spPr>
        <p:txBody>
          <a:bodyPr/>
          <a:lstStyle/>
          <a:p>
            <a:r>
              <a:rPr lang="en-US" dirty="0"/>
              <a:t>Literary  Analysis </a:t>
            </a:r>
          </a:p>
        </p:txBody>
      </p:sp>
      <p:sp>
        <p:nvSpPr>
          <p:cNvPr id="3" name="Content Placeholder 2"/>
          <p:cNvSpPr>
            <a:spLocks noGrp="1"/>
          </p:cNvSpPr>
          <p:nvPr>
            <p:ph idx="1"/>
          </p:nvPr>
        </p:nvSpPr>
        <p:spPr>
          <a:xfrm>
            <a:off x="1364565" y="1141806"/>
            <a:ext cx="9379635" cy="5583671"/>
          </a:xfrm>
        </p:spPr>
        <p:txBody>
          <a:bodyPr>
            <a:normAutofit/>
          </a:bodyPr>
          <a:lstStyle/>
          <a:p>
            <a:r>
              <a:rPr lang="en-US" b="1" dirty="0"/>
              <a:t>Thesis:  </a:t>
            </a:r>
            <a:r>
              <a:rPr lang="en-US" dirty="0"/>
              <a:t>Junior becomes a more confident, self-assured person as a result of the many challenges he faces while growing up.  The author demonstrates this changes through the use of dialogue, character thoughts, and character actions.  </a:t>
            </a:r>
          </a:p>
          <a:p>
            <a:endParaRPr lang="en-US" sz="500" dirty="0"/>
          </a:p>
          <a:p>
            <a:r>
              <a:rPr lang="en-US" b="1" dirty="0"/>
              <a:t>Assertion:  </a:t>
            </a:r>
            <a:r>
              <a:rPr lang="en-US" dirty="0"/>
              <a:t>At the start of the novel, Junior lacks confidence as a result of the way others treat him because of his disability.  The author reveals this through Junior’s thoughts.  </a:t>
            </a:r>
            <a:endParaRPr lang="en-US" b="1" dirty="0"/>
          </a:p>
          <a:p>
            <a:endParaRPr lang="en-US" sz="500" dirty="0"/>
          </a:p>
          <a:p>
            <a:r>
              <a:rPr lang="en-US" b="1" dirty="0"/>
              <a:t>Evidence:  </a:t>
            </a:r>
            <a:endParaRPr lang="en-US" dirty="0"/>
          </a:p>
          <a:p>
            <a:r>
              <a:rPr lang="en-US" dirty="0"/>
              <a:t>A.  Junior reflects on his disability, thinking, “My brain damage left me nearsighted in one eye and farsighted in the other, so my ugly glasses were all lopsided because my eyes were so lopsided” (Alexie 3). </a:t>
            </a:r>
          </a:p>
          <a:p>
            <a:r>
              <a:rPr lang="en-US" dirty="0"/>
              <a:t>B.  Junior reflects on his life, thinking, “My head was so big that little Indian skulls orbited around it.  Some of the kids called me Orbit.  And other kids just called me Globe.  The bullies would pick me up, spin me in circles, put their finger down on my skull, and say, ‘I want to go there’” (Alexie 3).  </a:t>
            </a:r>
          </a:p>
        </p:txBody>
      </p:sp>
      <p:pic>
        <p:nvPicPr>
          <p:cNvPr id="4"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60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Notes                                           10/4/2016</a:t>
            </a:r>
            <a:br>
              <a:rPr lang="en-US" b="1" dirty="0"/>
            </a:br>
            <a:br>
              <a:rPr lang="en-US" b="1" dirty="0"/>
            </a:br>
            <a:r>
              <a:rPr lang="en-US" dirty="0"/>
              <a:t>Evidence  </a:t>
            </a:r>
          </a:p>
        </p:txBody>
      </p:sp>
      <p:sp>
        <p:nvSpPr>
          <p:cNvPr id="3" name="Content Placeholder 2"/>
          <p:cNvSpPr>
            <a:spLocks noGrp="1"/>
          </p:cNvSpPr>
          <p:nvPr>
            <p:ph idx="1"/>
          </p:nvPr>
        </p:nvSpPr>
        <p:spPr>
          <a:xfrm>
            <a:off x="1024128" y="2286000"/>
            <a:ext cx="9720073" cy="4181061"/>
          </a:xfrm>
        </p:spPr>
        <p:txBody>
          <a:bodyPr/>
          <a:lstStyle/>
          <a:p>
            <a:endParaRPr lang="en-US" sz="3000" dirty="0"/>
          </a:p>
          <a:p>
            <a:r>
              <a:rPr lang="en-US" sz="3000" dirty="0"/>
              <a:t>- Every paragraph needs _________ pieces of evidence</a:t>
            </a:r>
          </a:p>
          <a:p>
            <a:endParaRPr lang="en-US" sz="1000" dirty="0"/>
          </a:p>
          <a:p>
            <a:r>
              <a:rPr lang="en-US" sz="3000" dirty="0"/>
              <a:t>- Each piece of evidence needs to ___________ your assertion</a:t>
            </a:r>
          </a:p>
          <a:p>
            <a:endParaRPr lang="en-US" sz="1000" dirty="0"/>
          </a:p>
          <a:p>
            <a:r>
              <a:rPr lang="en-US" sz="3000" dirty="0"/>
              <a:t>- Each piece of evidence must be _______________ and </a:t>
            </a:r>
          </a:p>
          <a:p>
            <a:r>
              <a:rPr lang="en-US" sz="3000" dirty="0"/>
              <a:t>______________</a:t>
            </a:r>
          </a:p>
        </p:txBody>
      </p:sp>
    </p:spTree>
    <p:extLst>
      <p:ext uri="{BB962C8B-B14F-4D97-AF65-F5344CB8AC3E}">
        <p14:creationId xmlns:p14="http://schemas.microsoft.com/office/powerpoint/2010/main" val="3596623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Notes                                           10/4/2016</a:t>
            </a:r>
            <a:br>
              <a:rPr lang="en-US" b="1" dirty="0"/>
            </a:br>
            <a:br>
              <a:rPr lang="en-US" b="1" dirty="0"/>
            </a:br>
            <a:r>
              <a:rPr lang="en-US" dirty="0"/>
              <a:t>Evidence  </a:t>
            </a:r>
          </a:p>
        </p:txBody>
      </p:sp>
      <p:sp>
        <p:nvSpPr>
          <p:cNvPr id="3" name="Content Placeholder 2"/>
          <p:cNvSpPr>
            <a:spLocks noGrp="1"/>
          </p:cNvSpPr>
          <p:nvPr>
            <p:ph idx="1"/>
          </p:nvPr>
        </p:nvSpPr>
        <p:spPr>
          <a:xfrm>
            <a:off x="1024128" y="2286000"/>
            <a:ext cx="9720073" cy="4181061"/>
          </a:xfrm>
        </p:spPr>
        <p:txBody>
          <a:bodyPr/>
          <a:lstStyle/>
          <a:p>
            <a:r>
              <a:rPr lang="en-US" sz="3000" i="1" dirty="0"/>
              <a:t>Notice the placement of commas, quotes, periods, and parenthesis.  </a:t>
            </a:r>
          </a:p>
          <a:p>
            <a:endParaRPr lang="en-US" sz="1000" dirty="0"/>
          </a:p>
          <a:p>
            <a:r>
              <a:rPr lang="en-US" sz="4500" dirty="0"/>
              <a:t>The author states, “This is how to correctly cite evidence” (</a:t>
            </a:r>
            <a:r>
              <a:rPr lang="en-US" sz="4500" dirty="0" err="1"/>
              <a:t>LastName</a:t>
            </a:r>
            <a:r>
              <a:rPr lang="en-US" sz="4500" dirty="0"/>
              <a:t> #).  </a:t>
            </a:r>
          </a:p>
          <a:p>
            <a:endParaRPr lang="en-US" sz="3000" dirty="0"/>
          </a:p>
        </p:txBody>
      </p:sp>
    </p:spTree>
    <p:extLst>
      <p:ext uri="{BB962C8B-B14F-4D97-AF65-F5344CB8AC3E}">
        <p14:creationId xmlns:p14="http://schemas.microsoft.com/office/powerpoint/2010/main" val="310494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39614" y="384313"/>
            <a:ext cx="7262192" cy="5509200"/>
          </a:xfrm>
          <a:prstGeom prst="rect">
            <a:avLst/>
          </a:prstGeom>
          <a:noFill/>
        </p:spPr>
        <p:txBody>
          <a:bodyPr wrap="square" rtlCol="0">
            <a:spAutoFit/>
          </a:bodyPr>
          <a:lstStyle/>
          <a:p>
            <a:endParaRPr lang="en-US" dirty="0"/>
          </a:p>
          <a:p>
            <a:endParaRPr lang="en-US" dirty="0"/>
          </a:p>
          <a:p>
            <a:endParaRPr lang="en-US" dirty="0"/>
          </a:p>
          <a:p>
            <a:r>
              <a:rPr lang="en-US" dirty="0"/>
              <a:t>	</a:t>
            </a:r>
            <a:r>
              <a:rPr lang="en-US" sz="2800" dirty="0"/>
              <a:t>At the start of the novel, Junior lacks confidence as a result of the way others treat him because of his disability.  The author reveals this through Junior’s thoughts. Junior reflects on his life, thinking, “My head was so big that little Indian skulls orbited around it.  Some of the kids called me Orbit.  And other kids just called me Globe.  The bullies would pick me up, spin me in circles, put their finger down on my skull, and say, ‘I want to go there’” (Alexie 3).     </a:t>
            </a:r>
            <a:endParaRPr lang="en-US" sz="2800" b="1" dirty="0"/>
          </a:p>
          <a:p>
            <a:endParaRPr lang="en-US" dirty="0"/>
          </a:p>
        </p:txBody>
      </p:sp>
      <p:cxnSp>
        <p:nvCxnSpPr>
          <p:cNvPr id="7" name="Straight Connector 6"/>
          <p:cNvCxnSpPr/>
          <p:nvPr/>
        </p:nvCxnSpPr>
        <p:spPr>
          <a:xfrm>
            <a:off x="2796209" y="1643270"/>
            <a:ext cx="650681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39009" y="2113722"/>
            <a:ext cx="7162797" cy="66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39009" y="2531165"/>
            <a:ext cx="7162797" cy="66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39009" y="2975112"/>
            <a:ext cx="338593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870710" y="2564295"/>
            <a:ext cx="3631096" cy="4373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rot="19461921">
            <a:off x="927653" y="725655"/>
            <a:ext cx="2133600" cy="553998"/>
          </a:xfrm>
          <a:prstGeom prst="rect">
            <a:avLst/>
          </a:prstGeom>
          <a:noFill/>
        </p:spPr>
        <p:txBody>
          <a:bodyPr wrap="square" rtlCol="0">
            <a:spAutoFit/>
          </a:bodyPr>
          <a:lstStyle/>
          <a:p>
            <a:r>
              <a:rPr lang="en-US" sz="3000" b="1" dirty="0"/>
              <a:t>Assertion</a:t>
            </a:r>
          </a:p>
        </p:txBody>
      </p:sp>
      <p:sp>
        <p:nvSpPr>
          <p:cNvPr id="15" name="TextBox 14"/>
          <p:cNvSpPr txBox="1"/>
          <p:nvPr/>
        </p:nvSpPr>
        <p:spPr>
          <a:xfrm rot="2636638">
            <a:off x="9617172" y="2366075"/>
            <a:ext cx="2360649" cy="553998"/>
          </a:xfrm>
          <a:prstGeom prst="rect">
            <a:avLst/>
          </a:prstGeom>
          <a:noFill/>
        </p:spPr>
        <p:txBody>
          <a:bodyPr wrap="square" rtlCol="0">
            <a:spAutoFit/>
          </a:bodyPr>
          <a:lstStyle/>
          <a:p>
            <a:r>
              <a:rPr lang="en-US" sz="3000" b="1" dirty="0"/>
              <a:t>Evidence Tag</a:t>
            </a:r>
          </a:p>
        </p:txBody>
      </p:sp>
      <p:cxnSp>
        <p:nvCxnSpPr>
          <p:cNvPr id="16" name="Straight Connector 15"/>
          <p:cNvCxnSpPr/>
          <p:nvPr/>
        </p:nvCxnSpPr>
        <p:spPr>
          <a:xfrm>
            <a:off x="2339008" y="3405808"/>
            <a:ext cx="7162797" cy="662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39007" y="3849757"/>
            <a:ext cx="7162797" cy="662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39007" y="4260573"/>
            <a:ext cx="7162797" cy="662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339007" y="4715921"/>
            <a:ext cx="7162797" cy="662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339006" y="5135217"/>
            <a:ext cx="7162797" cy="662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39006" y="5572538"/>
            <a:ext cx="3385933"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454589" y="5968993"/>
            <a:ext cx="4156115" cy="553998"/>
          </a:xfrm>
          <a:prstGeom prst="rect">
            <a:avLst/>
          </a:prstGeom>
          <a:noFill/>
        </p:spPr>
        <p:txBody>
          <a:bodyPr wrap="square" rtlCol="0">
            <a:spAutoFit/>
          </a:bodyPr>
          <a:lstStyle/>
          <a:p>
            <a:r>
              <a:rPr lang="en-US" sz="3000" b="1" dirty="0"/>
              <a:t>Correctly cited evidence</a:t>
            </a:r>
          </a:p>
        </p:txBody>
      </p:sp>
    </p:spTree>
    <p:extLst>
      <p:ext uri="{BB962C8B-B14F-4D97-AF65-F5344CB8AC3E}">
        <p14:creationId xmlns:p14="http://schemas.microsoft.com/office/powerpoint/2010/main" val="116046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Deliverable</a:t>
            </a:r>
          </a:p>
        </p:txBody>
      </p:sp>
      <p:sp>
        <p:nvSpPr>
          <p:cNvPr id="3" name="Content Placeholder 2"/>
          <p:cNvSpPr>
            <a:spLocks noGrp="1"/>
          </p:cNvSpPr>
          <p:nvPr>
            <p:ph idx="1"/>
          </p:nvPr>
        </p:nvSpPr>
        <p:spPr/>
        <p:txBody>
          <a:bodyPr/>
          <a:lstStyle/>
          <a:p>
            <a:r>
              <a:rPr lang="en-US" sz="4000" b="1" dirty="0"/>
              <a:t>All evidence must:</a:t>
            </a:r>
          </a:p>
          <a:p>
            <a:r>
              <a:rPr lang="en-US" sz="3500" dirty="0"/>
              <a:t>- Be correctly cited </a:t>
            </a:r>
          </a:p>
          <a:p>
            <a:r>
              <a:rPr lang="en-US" sz="3500" dirty="0"/>
              <a:t>- Be adequate in amount for each paragraph </a:t>
            </a:r>
          </a:p>
          <a:p>
            <a:r>
              <a:rPr lang="en-US" sz="3500" dirty="0"/>
              <a:t>- PROVE your assertion</a:t>
            </a:r>
          </a:p>
          <a:p>
            <a:endParaRPr lang="en-US" sz="3500" dirty="0"/>
          </a:p>
          <a:p>
            <a:r>
              <a:rPr lang="en-US" sz="3500" u="sng" dirty="0"/>
              <a:t>Finished early?  </a:t>
            </a:r>
            <a:r>
              <a:rPr lang="en-US" sz="3500" dirty="0"/>
              <a:t>Start typing your outline!  </a:t>
            </a:r>
          </a:p>
        </p:txBody>
      </p:sp>
    </p:spTree>
    <p:extLst>
      <p:ext uri="{BB962C8B-B14F-4D97-AF65-F5344CB8AC3E}">
        <p14:creationId xmlns:p14="http://schemas.microsoft.com/office/powerpoint/2010/main" val="2623910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  up</a:t>
            </a:r>
          </a:p>
        </p:txBody>
      </p:sp>
      <p:sp>
        <p:nvSpPr>
          <p:cNvPr id="3" name="Content Placeholder 2"/>
          <p:cNvSpPr>
            <a:spLocks noGrp="1"/>
          </p:cNvSpPr>
          <p:nvPr>
            <p:ph idx="1"/>
          </p:nvPr>
        </p:nvSpPr>
        <p:spPr/>
        <p:txBody>
          <a:bodyPr>
            <a:normAutofit/>
          </a:bodyPr>
          <a:lstStyle/>
          <a:p>
            <a:pPr algn="ctr"/>
            <a:endParaRPr lang="en-US" sz="3500" dirty="0"/>
          </a:p>
          <a:p>
            <a:pPr algn="ctr"/>
            <a:r>
              <a:rPr lang="en-US" sz="3500" dirty="0"/>
              <a:t>Is your SLC tonight?  Please put your Literary Analysis packet in your blue folder before you leave!</a:t>
            </a:r>
          </a:p>
        </p:txBody>
      </p:sp>
    </p:spTree>
    <p:extLst>
      <p:ext uri="{BB962C8B-B14F-4D97-AF65-F5344CB8AC3E}">
        <p14:creationId xmlns:p14="http://schemas.microsoft.com/office/powerpoint/2010/main" val="3317286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t>
            </a:r>
          </a:p>
        </p:txBody>
      </p:sp>
      <p:sp>
        <p:nvSpPr>
          <p:cNvPr id="3" name="Content Placeholder 2"/>
          <p:cNvSpPr>
            <a:spLocks noGrp="1"/>
          </p:cNvSpPr>
          <p:nvPr>
            <p:ph idx="1"/>
          </p:nvPr>
        </p:nvSpPr>
        <p:spPr>
          <a:xfrm>
            <a:off x="1219200" y="1921565"/>
            <a:ext cx="9525001" cy="4387795"/>
          </a:xfrm>
        </p:spPr>
        <p:txBody>
          <a:bodyPr>
            <a:normAutofit lnSpcReduction="10000"/>
          </a:bodyPr>
          <a:lstStyle/>
          <a:p>
            <a:r>
              <a:rPr lang="en-US" sz="3500" dirty="0"/>
              <a:t>- Copy of “True Diary…”</a:t>
            </a:r>
          </a:p>
          <a:p>
            <a:r>
              <a:rPr lang="en-US" sz="3500" dirty="0"/>
              <a:t>- Composition notebook</a:t>
            </a:r>
          </a:p>
          <a:p>
            <a:r>
              <a:rPr lang="en-US" sz="3500" dirty="0"/>
              <a:t>- Pen or pencil</a:t>
            </a:r>
          </a:p>
          <a:p>
            <a:r>
              <a:rPr lang="en-US" sz="3500" dirty="0"/>
              <a:t>- Part-Time Self project</a:t>
            </a:r>
          </a:p>
          <a:p>
            <a:r>
              <a:rPr lang="en-US" sz="3500" dirty="0"/>
              <a:t>- “This I Believe” project </a:t>
            </a:r>
          </a:p>
          <a:p>
            <a:r>
              <a:rPr lang="en-US" sz="3500" dirty="0"/>
              <a:t>- Literary Analysis project packet</a:t>
            </a:r>
          </a:p>
          <a:p>
            <a:r>
              <a:rPr lang="en-US" sz="3500" dirty="0"/>
              <a:t>- Independent Reading Book </a:t>
            </a:r>
          </a:p>
        </p:txBody>
      </p:sp>
      <p:pic>
        <p:nvPicPr>
          <p:cNvPr id="4"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706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6848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t>
            </a:r>
          </a:p>
        </p:txBody>
      </p:sp>
      <p:sp>
        <p:nvSpPr>
          <p:cNvPr id="3" name="Content Placeholder 2"/>
          <p:cNvSpPr>
            <a:spLocks noGrp="1"/>
          </p:cNvSpPr>
          <p:nvPr>
            <p:ph idx="1"/>
          </p:nvPr>
        </p:nvSpPr>
        <p:spPr>
          <a:xfrm>
            <a:off x="1219200" y="1921565"/>
            <a:ext cx="9525001" cy="4387795"/>
          </a:xfrm>
        </p:spPr>
        <p:txBody>
          <a:bodyPr>
            <a:normAutofit/>
          </a:bodyPr>
          <a:lstStyle/>
          <a:p>
            <a:r>
              <a:rPr lang="en-US" sz="3500" dirty="0"/>
              <a:t>- Copy of “True Diary…”</a:t>
            </a:r>
          </a:p>
          <a:p>
            <a:r>
              <a:rPr lang="en-US" sz="3500" dirty="0"/>
              <a:t>- Composition notebook</a:t>
            </a:r>
          </a:p>
          <a:p>
            <a:r>
              <a:rPr lang="en-US" sz="3500" dirty="0"/>
              <a:t>- Pen or pencil</a:t>
            </a:r>
          </a:p>
          <a:p>
            <a:r>
              <a:rPr lang="en-US" sz="3500" dirty="0"/>
              <a:t>- Literary Analysis project packet</a:t>
            </a:r>
          </a:p>
          <a:p>
            <a:r>
              <a:rPr lang="en-US" sz="3500" dirty="0"/>
              <a:t>-Agenda</a:t>
            </a:r>
          </a:p>
        </p:txBody>
      </p:sp>
      <p:pic>
        <p:nvPicPr>
          <p:cNvPr id="4"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165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Reflective  Writing                10/6/16</a:t>
            </a:r>
            <a:endParaRPr lang="en-US" sz="4000" dirty="0"/>
          </a:p>
        </p:txBody>
      </p:sp>
      <p:sp>
        <p:nvSpPr>
          <p:cNvPr id="3" name="Content Placeholder 2"/>
          <p:cNvSpPr>
            <a:spLocks noGrp="1"/>
          </p:cNvSpPr>
          <p:nvPr>
            <p:ph idx="1"/>
          </p:nvPr>
        </p:nvSpPr>
        <p:spPr/>
        <p:txBody>
          <a:bodyPr>
            <a:normAutofit/>
          </a:bodyPr>
          <a:lstStyle/>
          <a:p>
            <a:r>
              <a:rPr lang="en-US" sz="3000" dirty="0"/>
              <a:t>Are you on track to complete your essay by Monday?  Why or why not?</a:t>
            </a:r>
          </a:p>
          <a:p>
            <a:endParaRPr lang="en-US" sz="3000" dirty="0"/>
          </a:p>
          <a:p>
            <a:r>
              <a:rPr lang="en-US" sz="3000" dirty="0"/>
              <a:t>Have you completed your evidence and analysis for every paragraph?  </a:t>
            </a:r>
          </a:p>
          <a:p>
            <a:endParaRPr lang="en-US" sz="3000" dirty="0"/>
          </a:p>
        </p:txBody>
      </p:sp>
      <p:pic>
        <p:nvPicPr>
          <p:cNvPr id="1026" name="Picture 2" descr="Image result for the absolutely true diary of a part-time indi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6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Notes                                10/5/2016</a:t>
            </a:r>
          </a:p>
        </p:txBody>
      </p:sp>
      <p:sp>
        <p:nvSpPr>
          <p:cNvPr id="3" name="Content Placeholder 2"/>
          <p:cNvSpPr>
            <a:spLocks noGrp="1"/>
          </p:cNvSpPr>
          <p:nvPr>
            <p:ph idx="1"/>
          </p:nvPr>
        </p:nvSpPr>
        <p:spPr>
          <a:xfrm>
            <a:off x="1024128" y="2286000"/>
            <a:ext cx="10713443" cy="4023360"/>
          </a:xfrm>
        </p:spPr>
        <p:txBody>
          <a:bodyPr>
            <a:normAutofit/>
          </a:bodyPr>
          <a:lstStyle/>
          <a:p>
            <a:r>
              <a:rPr lang="en-US" sz="3500" b="1" u="sng" dirty="0"/>
              <a:t>Analysis</a:t>
            </a:r>
          </a:p>
          <a:p>
            <a:r>
              <a:rPr lang="en-US" sz="3500" dirty="0"/>
              <a:t>- Analysis has two jobs:</a:t>
            </a:r>
          </a:p>
          <a:p>
            <a:r>
              <a:rPr lang="en-US" sz="3500" dirty="0"/>
              <a:t>    1.  Explain the meaning of the evidence</a:t>
            </a:r>
          </a:p>
          <a:p>
            <a:r>
              <a:rPr lang="en-US" sz="3500" dirty="0"/>
              <a:t>    2.  Describe how the evidence PROVES the assertion</a:t>
            </a:r>
          </a:p>
          <a:p>
            <a:r>
              <a:rPr lang="en-US" sz="3500" dirty="0"/>
              <a:t>- That means the analysis for each piece of evidence is </a:t>
            </a:r>
            <a:r>
              <a:rPr lang="en-US" sz="3500" b="1" u="sng" dirty="0"/>
              <a:t>two sentences</a:t>
            </a:r>
            <a:r>
              <a:rPr lang="en-US" sz="3500" dirty="0"/>
              <a:t> or more</a:t>
            </a:r>
          </a:p>
        </p:txBody>
      </p:sp>
    </p:spTree>
    <p:extLst>
      <p:ext uri="{BB962C8B-B14F-4D97-AF65-F5344CB8AC3E}">
        <p14:creationId xmlns:p14="http://schemas.microsoft.com/office/powerpoint/2010/main" val="1589314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Notes                                10/5/2016</a:t>
            </a:r>
          </a:p>
        </p:txBody>
      </p:sp>
      <p:sp>
        <p:nvSpPr>
          <p:cNvPr id="3" name="Content Placeholder 2"/>
          <p:cNvSpPr>
            <a:spLocks noGrp="1"/>
          </p:cNvSpPr>
          <p:nvPr>
            <p:ph idx="1"/>
          </p:nvPr>
        </p:nvSpPr>
        <p:spPr>
          <a:xfrm>
            <a:off x="1024128" y="2286000"/>
            <a:ext cx="10713443" cy="4023360"/>
          </a:xfrm>
        </p:spPr>
        <p:txBody>
          <a:bodyPr>
            <a:normAutofit/>
          </a:bodyPr>
          <a:lstStyle/>
          <a:p>
            <a:r>
              <a:rPr lang="en-US" sz="3500" dirty="0"/>
              <a:t>- How will I remember this????  Think:  SAY, MEAN, MATTER</a:t>
            </a:r>
          </a:p>
          <a:p>
            <a:endParaRPr lang="en-US" sz="3500" dirty="0"/>
          </a:p>
          <a:p>
            <a:r>
              <a:rPr lang="en-US" sz="3500" dirty="0"/>
              <a:t>- </a:t>
            </a:r>
            <a:r>
              <a:rPr lang="en-US" sz="3500" b="1" dirty="0"/>
              <a:t>SAY:  </a:t>
            </a:r>
            <a:r>
              <a:rPr lang="en-US" sz="3500" dirty="0"/>
              <a:t>Write your evidence (quoted and cited)</a:t>
            </a:r>
          </a:p>
          <a:p>
            <a:r>
              <a:rPr lang="en-US" sz="3500" dirty="0"/>
              <a:t>- </a:t>
            </a:r>
            <a:r>
              <a:rPr lang="en-US" sz="3500" b="1" dirty="0"/>
              <a:t>MEAN:  </a:t>
            </a:r>
            <a:r>
              <a:rPr lang="en-US" sz="3500" dirty="0"/>
              <a:t>What does this evidence mean?</a:t>
            </a:r>
          </a:p>
          <a:p>
            <a:r>
              <a:rPr lang="en-US" sz="3500" dirty="0"/>
              <a:t>- </a:t>
            </a:r>
            <a:r>
              <a:rPr lang="en-US" sz="3500" b="1" dirty="0"/>
              <a:t>MATTER:  </a:t>
            </a:r>
            <a:r>
              <a:rPr lang="en-US" sz="3500" dirty="0"/>
              <a:t>Why does this evidence matter?  How does it </a:t>
            </a:r>
          </a:p>
          <a:p>
            <a:r>
              <a:rPr lang="en-US" sz="3500" dirty="0"/>
              <a:t>  prove my assertion?  </a:t>
            </a:r>
          </a:p>
        </p:txBody>
      </p:sp>
    </p:spTree>
    <p:extLst>
      <p:ext uri="{BB962C8B-B14F-4D97-AF65-F5344CB8AC3E}">
        <p14:creationId xmlns:p14="http://schemas.microsoft.com/office/powerpoint/2010/main" val="1867263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Notes                                10/5/2016</a:t>
            </a:r>
          </a:p>
        </p:txBody>
      </p:sp>
      <p:sp>
        <p:nvSpPr>
          <p:cNvPr id="3" name="Content Placeholder 2"/>
          <p:cNvSpPr>
            <a:spLocks noGrp="1"/>
          </p:cNvSpPr>
          <p:nvPr>
            <p:ph idx="1"/>
          </p:nvPr>
        </p:nvSpPr>
        <p:spPr>
          <a:xfrm>
            <a:off x="1478557" y="1928553"/>
            <a:ext cx="10713443" cy="4638502"/>
          </a:xfrm>
        </p:spPr>
        <p:txBody>
          <a:bodyPr>
            <a:normAutofit/>
          </a:bodyPr>
          <a:lstStyle/>
          <a:p>
            <a:r>
              <a:rPr lang="en-US" sz="3500" dirty="0"/>
              <a:t>For example:</a:t>
            </a:r>
          </a:p>
          <a:p>
            <a:r>
              <a:rPr lang="en-US" sz="3000" dirty="0"/>
              <a:t>Junior reflects on his life, thinking, “My head was so big that little Indian skulls orbited around it.  Some of the kids called me Orbit.  And other kids just called me Globe.  The bullies would pick me up, spin me in circles, put their finger down on my skull, and say, ‘I want to go there’” (Alexie 3).  Here the author describes how Junior’s peers bully him because of his appearance.  Junior internalizes this negativity and believes that what the bullies say is true.  This causes Junior to lack confidence in himself just because of the way others are treating him, not because of his actual abilities.  </a:t>
            </a:r>
          </a:p>
        </p:txBody>
      </p:sp>
      <p:cxnSp>
        <p:nvCxnSpPr>
          <p:cNvPr id="5" name="Straight Connector 4"/>
          <p:cNvCxnSpPr/>
          <p:nvPr/>
        </p:nvCxnSpPr>
        <p:spPr>
          <a:xfrm>
            <a:off x="1612669" y="2992582"/>
            <a:ext cx="10424160" cy="3325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23198" y="3451445"/>
            <a:ext cx="10424160" cy="3325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23198" y="3877058"/>
            <a:ext cx="10424160" cy="3325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623198" y="4254454"/>
            <a:ext cx="10424160" cy="3325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12669" y="4631850"/>
            <a:ext cx="362434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9829508">
            <a:off x="419783" y="2415792"/>
            <a:ext cx="1208689" cy="630942"/>
          </a:xfrm>
          <a:prstGeom prst="rect">
            <a:avLst/>
          </a:prstGeom>
          <a:noFill/>
        </p:spPr>
        <p:txBody>
          <a:bodyPr wrap="square" rtlCol="0">
            <a:spAutoFit/>
          </a:bodyPr>
          <a:lstStyle/>
          <a:p>
            <a:r>
              <a:rPr lang="en-US" sz="3500" b="1" dirty="0"/>
              <a:t>SAY</a:t>
            </a:r>
          </a:p>
        </p:txBody>
      </p:sp>
      <p:cxnSp>
        <p:nvCxnSpPr>
          <p:cNvPr id="12" name="Straight Connector 11"/>
          <p:cNvCxnSpPr/>
          <p:nvPr/>
        </p:nvCxnSpPr>
        <p:spPr>
          <a:xfrm flipV="1">
            <a:off x="5422669" y="4631850"/>
            <a:ext cx="6624689" cy="1274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623198" y="5074088"/>
            <a:ext cx="5608875" cy="36023"/>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9829508">
            <a:off x="250394" y="4406488"/>
            <a:ext cx="1434348" cy="630942"/>
          </a:xfrm>
          <a:prstGeom prst="rect">
            <a:avLst/>
          </a:prstGeom>
          <a:noFill/>
        </p:spPr>
        <p:txBody>
          <a:bodyPr wrap="square" rtlCol="0">
            <a:spAutoFit/>
          </a:bodyPr>
          <a:lstStyle/>
          <a:p>
            <a:r>
              <a:rPr lang="en-US" sz="3500" b="1" dirty="0"/>
              <a:t>MEAN</a:t>
            </a:r>
          </a:p>
        </p:txBody>
      </p:sp>
      <p:cxnSp>
        <p:nvCxnSpPr>
          <p:cNvPr id="17" name="Straight Connector 16"/>
          <p:cNvCxnSpPr/>
          <p:nvPr/>
        </p:nvCxnSpPr>
        <p:spPr>
          <a:xfrm flipV="1">
            <a:off x="1623198" y="5510040"/>
            <a:ext cx="10424160" cy="235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623198" y="6399055"/>
            <a:ext cx="7670431"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612669" y="5927059"/>
            <a:ext cx="10434689" cy="6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431855" y="5061149"/>
            <a:ext cx="3607447" cy="27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9829508">
            <a:off x="-39006" y="5867041"/>
            <a:ext cx="1755948" cy="630942"/>
          </a:xfrm>
          <a:prstGeom prst="rect">
            <a:avLst/>
          </a:prstGeom>
          <a:noFill/>
        </p:spPr>
        <p:txBody>
          <a:bodyPr wrap="square" rtlCol="0">
            <a:spAutoFit/>
          </a:bodyPr>
          <a:lstStyle/>
          <a:p>
            <a:r>
              <a:rPr lang="en-US" sz="3500" b="1" dirty="0"/>
              <a:t>MATTER</a:t>
            </a:r>
          </a:p>
        </p:txBody>
      </p:sp>
    </p:spTree>
    <p:extLst>
      <p:ext uri="{BB962C8B-B14F-4D97-AF65-F5344CB8AC3E}">
        <p14:creationId xmlns:p14="http://schemas.microsoft.com/office/powerpoint/2010/main" val="102579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Notes                                10/5/2016</a:t>
            </a:r>
          </a:p>
        </p:txBody>
      </p:sp>
      <p:sp>
        <p:nvSpPr>
          <p:cNvPr id="3" name="Content Placeholder 2"/>
          <p:cNvSpPr>
            <a:spLocks noGrp="1"/>
          </p:cNvSpPr>
          <p:nvPr>
            <p:ph idx="1"/>
          </p:nvPr>
        </p:nvSpPr>
        <p:spPr>
          <a:xfrm>
            <a:off x="1024128" y="2286000"/>
            <a:ext cx="10996076" cy="4023360"/>
          </a:xfrm>
        </p:spPr>
        <p:txBody>
          <a:bodyPr>
            <a:normAutofit/>
          </a:bodyPr>
          <a:lstStyle/>
          <a:p>
            <a:r>
              <a:rPr lang="en-US" sz="3500" dirty="0"/>
              <a:t>- Analysis is your </a:t>
            </a:r>
            <a:r>
              <a:rPr lang="en-US" sz="3500" b="1" dirty="0"/>
              <a:t>critical thinking </a:t>
            </a:r>
          </a:p>
          <a:p>
            <a:r>
              <a:rPr lang="en-US" sz="3500" b="1" dirty="0"/>
              <a:t>    </a:t>
            </a:r>
            <a:r>
              <a:rPr lang="en-US" sz="3500" dirty="0"/>
              <a:t>(your words, your thoughts)</a:t>
            </a:r>
          </a:p>
          <a:p>
            <a:r>
              <a:rPr lang="en-US" sz="3500" dirty="0"/>
              <a:t>- Remember to PROVE your argument – DO NOT summarize</a:t>
            </a:r>
          </a:p>
          <a:p>
            <a:endParaRPr lang="en-US" sz="3500" dirty="0"/>
          </a:p>
          <a:p>
            <a:r>
              <a:rPr lang="en-US" sz="3500" dirty="0"/>
              <a:t>- SAY, MEAN, MATTER </a:t>
            </a:r>
          </a:p>
        </p:txBody>
      </p:sp>
    </p:spTree>
    <p:extLst>
      <p:ext uri="{BB962C8B-B14F-4D97-AF65-F5344CB8AC3E}">
        <p14:creationId xmlns:p14="http://schemas.microsoft.com/office/powerpoint/2010/main" val="1619371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Literary  Analysis </a:t>
            </a:r>
          </a:p>
        </p:txBody>
      </p:sp>
      <p:sp>
        <p:nvSpPr>
          <p:cNvPr id="3" name="Content Placeholder 2"/>
          <p:cNvSpPr>
            <a:spLocks noGrp="1"/>
          </p:cNvSpPr>
          <p:nvPr>
            <p:ph idx="1"/>
          </p:nvPr>
        </p:nvSpPr>
        <p:spPr>
          <a:xfrm>
            <a:off x="1024128" y="2286000"/>
            <a:ext cx="10996076" cy="4023360"/>
          </a:xfrm>
        </p:spPr>
        <p:txBody>
          <a:bodyPr>
            <a:normAutofit/>
          </a:bodyPr>
          <a:lstStyle/>
          <a:p>
            <a:r>
              <a:rPr lang="en-US" sz="3500" dirty="0"/>
              <a:t>- Introduction</a:t>
            </a:r>
          </a:p>
          <a:p>
            <a:r>
              <a:rPr lang="en-US" sz="3500" dirty="0"/>
              <a:t>- Conclusion</a:t>
            </a:r>
          </a:p>
        </p:txBody>
      </p:sp>
    </p:spTree>
    <p:extLst>
      <p:ext uri="{BB962C8B-B14F-4D97-AF65-F5344CB8AC3E}">
        <p14:creationId xmlns:p14="http://schemas.microsoft.com/office/powerpoint/2010/main" val="404710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Literary  Analysis</a:t>
            </a:r>
          </a:p>
        </p:txBody>
      </p:sp>
      <p:sp>
        <p:nvSpPr>
          <p:cNvPr id="3" name="Content Placeholder 2"/>
          <p:cNvSpPr>
            <a:spLocks noGrp="1"/>
          </p:cNvSpPr>
          <p:nvPr>
            <p:ph idx="1"/>
          </p:nvPr>
        </p:nvSpPr>
        <p:spPr/>
        <p:txBody>
          <a:bodyPr>
            <a:normAutofit/>
          </a:bodyPr>
          <a:lstStyle/>
          <a:p>
            <a:r>
              <a:rPr lang="en-US" sz="3500" b="1" dirty="0"/>
              <a:t>Deliverable:</a:t>
            </a:r>
          </a:p>
          <a:p>
            <a:r>
              <a:rPr lang="en-US" sz="3500" dirty="0"/>
              <a:t>- Complete draft of your Literary Analysis essay by tomorrow (Friday)</a:t>
            </a:r>
          </a:p>
          <a:p>
            <a:endParaRPr lang="en-US" sz="3500" i="1" dirty="0"/>
          </a:p>
        </p:txBody>
      </p:sp>
    </p:spTree>
    <p:extLst>
      <p:ext uri="{BB962C8B-B14F-4D97-AF65-F5344CB8AC3E}">
        <p14:creationId xmlns:p14="http://schemas.microsoft.com/office/powerpoint/2010/main" val="3987789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Tomorrow</a:t>
            </a:r>
          </a:p>
        </p:txBody>
      </p:sp>
      <p:sp>
        <p:nvSpPr>
          <p:cNvPr id="3" name="Content Placeholder 2"/>
          <p:cNvSpPr>
            <a:spLocks noGrp="1"/>
          </p:cNvSpPr>
          <p:nvPr>
            <p:ph idx="1"/>
          </p:nvPr>
        </p:nvSpPr>
        <p:spPr/>
        <p:txBody>
          <a:bodyPr>
            <a:normAutofit/>
          </a:bodyPr>
          <a:lstStyle/>
          <a:p>
            <a:r>
              <a:rPr lang="en-US" sz="3500" dirty="0"/>
              <a:t>- Read independently</a:t>
            </a:r>
          </a:p>
          <a:p>
            <a:r>
              <a:rPr lang="en-US" sz="3500" dirty="0"/>
              <a:t>- Independent edits</a:t>
            </a:r>
          </a:p>
          <a:p>
            <a:r>
              <a:rPr lang="en-US" sz="3500" dirty="0"/>
              <a:t>- Partner edits</a:t>
            </a:r>
          </a:p>
          <a:p>
            <a:r>
              <a:rPr lang="en-US" sz="3500" dirty="0"/>
              <a:t>- Work time to implement revisions </a:t>
            </a:r>
          </a:p>
          <a:p>
            <a:endParaRPr lang="en-US" sz="500" dirty="0"/>
          </a:p>
          <a:p>
            <a:r>
              <a:rPr lang="en-US" sz="3500" dirty="0"/>
              <a:t>Essay is due Monday, October 10</a:t>
            </a:r>
            <a:r>
              <a:rPr lang="en-US" sz="3500" baseline="30000" dirty="0"/>
              <a:t>th</a:t>
            </a:r>
            <a:r>
              <a:rPr lang="en-US" sz="3500" dirty="0"/>
              <a:t> (printed and stapled to rubric!)</a:t>
            </a:r>
          </a:p>
        </p:txBody>
      </p:sp>
    </p:spTree>
    <p:extLst>
      <p:ext uri="{BB962C8B-B14F-4D97-AF65-F5344CB8AC3E}">
        <p14:creationId xmlns:p14="http://schemas.microsoft.com/office/powerpoint/2010/main" val="253077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Talkless</a:t>
            </a:r>
            <a:r>
              <a:rPr lang="en-US" b="1" dirty="0"/>
              <a:t> text </a:t>
            </a:r>
            <a:endParaRPr lang="en-US" sz="4000" dirty="0"/>
          </a:p>
        </p:txBody>
      </p:sp>
      <p:sp>
        <p:nvSpPr>
          <p:cNvPr id="3" name="Content Placeholder 2"/>
          <p:cNvSpPr>
            <a:spLocks noGrp="1"/>
          </p:cNvSpPr>
          <p:nvPr>
            <p:ph idx="1"/>
          </p:nvPr>
        </p:nvSpPr>
        <p:spPr/>
        <p:txBody>
          <a:bodyPr>
            <a:normAutofit/>
          </a:bodyPr>
          <a:lstStyle/>
          <a:p>
            <a:r>
              <a:rPr lang="en-US" sz="3000" dirty="0"/>
              <a:t>Take out your book and begin reading                                 (remember 10,000 hours of practice = expert)</a:t>
            </a:r>
          </a:p>
          <a:p>
            <a:endParaRPr lang="en-US" sz="3000" dirty="0"/>
          </a:p>
          <a:p>
            <a:r>
              <a:rPr lang="en-US" sz="3000" dirty="0"/>
              <a:t>If you need a book, show the number of the library you wish to visit.  </a:t>
            </a:r>
          </a:p>
        </p:txBody>
      </p:sp>
      <p:pic>
        <p:nvPicPr>
          <p:cNvPr id="1026"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440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  up</a:t>
            </a:r>
          </a:p>
        </p:txBody>
      </p:sp>
      <p:sp>
        <p:nvSpPr>
          <p:cNvPr id="3" name="Content Placeholder 2"/>
          <p:cNvSpPr>
            <a:spLocks noGrp="1"/>
          </p:cNvSpPr>
          <p:nvPr>
            <p:ph idx="1"/>
          </p:nvPr>
        </p:nvSpPr>
        <p:spPr/>
        <p:txBody>
          <a:bodyPr>
            <a:normAutofit/>
          </a:bodyPr>
          <a:lstStyle/>
          <a:p>
            <a:pPr algn="ctr"/>
            <a:endParaRPr lang="en-US" sz="3500" dirty="0"/>
          </a:p>
          <a:p>
            <a:pPr algn="ctr"/>
            <a:r>
              <a:rPr lang="en-US" sz="3500" dirty="0"/>
              <a:t>Is your SLC tonight?  Please put your Literary Analysis packet in your blue folder before you leave!</a:t>
            </a:r>
          </a:p>
        </p:txBody>
      </p:sp>
    </p:spTree>
    <p:extLst>
      <p:ext uri="{BB962C8B-B14F-4D97-AF65-F5344CB8AC3E}">
        <p14:creationId xmlns:p14="http://schemas.microsoft.com/office/powerpoint/2010/main" val="191190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COLLECTOR </a:t>
            </a:r>
            <a:endParaRPr lang="en-US" sz="4000" dirty="0"/>
          </a:p>
        </p:txBody>
      </p:sp>
      <p:pic>
        <p:nvPicPr>
          <p:cNvPr id="1026"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collector marvel"/>
          <p:cNvPicPr>
            <a:picLocks noChangeAspect="1" noChangeArrowheads="1"/>
          </p:cNvPicPr>
          <p:nvPr/>
        </p:nvPicPr>
        <p:blipFill rotWithShape="1">
          <a:blip r:embed="rId3">
            <a:extLst>
              <a:ext uri="{28A0092B-C50C-407E-A947-70E740481C1C}">
                <a14:useLocalDpi xmlns:a14="http://schemas.microsoft.com/office/drawing/2010/main" val="0"/>
              </a:ext>
            </a:extLst>
          </a:blip>
          <a:srcRect l="54759"/>
          <a:stretch/>
        </p:blipFill>
        <p:spPr bwMode="auto">
          <a:xfrm>
            <a:off x="9704469" y="0"/>
            <a:ext cx="2063859" cy="325634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1364566" y="2286000"/>
            <a:ext cx="8969695" cy="4023360"/>
          </a:xfrm>
        </p:spPr>
        <p:txBody>
          <a:bodyPr>
            <a:normAutofit/>
          </a:bodyPr>
          <a:lstStyle/>
          <a:p>
            <a:r>
              <a:rPr lang="en-US" sz="4000" b="1" dirty="0"/>
              <a:t>Your mission is clear:  </a:t>
            </a:r>
          </a:p>
          <a:p>
            <a:r>
              <a:rPr lang="en-US" sz="4000" dirty="0"/>
              <a:t>Collect Part-Time Self and “This I Believe” projects </a:t>
            </a:r>
          </a:p>
          <a:p>
            <a:endParaRPr lang="en-US" sz="4000" dirty="0"/>
          </a:p>
          <a:p>
            <a:r>
              <a:rPr lang="en-US" sz="4000" b="1" dirty="0"/>
              <a:t>Check off who has turned it in</a:t>
            </a:r>
          </a:p>
        </p:txBody>
      </p:sp>
    </p:spTree>
    <p:extLst>
      <p:ext uri="{BB962C8B-B14F-4D97-AF65-F5344CB8AC3E}">
        <p14:creationId xmlns:p14="http://schemas.microsoft.com/office/powerpoint/2010/main" val="141025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437672"/>
            <a:ext cx="9720072" cy="1499616"/>
          </a:xfrm>
        </p:spPr>
        <p:txBody>
          <a:bodyPr/>
          <a:lstStyle/>
          <a:p>
            <a:r>
              <a:rPr lang="en-US" dirty="0"/>
              <a:t>Soccer  Tryouts </a:t>
            </a:r>
          </a:p>
        </p:txBody>
      </p:sp>
      <p:sp>
        <p:nvSpPr>
          <p:cNvPr id="3" name="Content Placeholder 2"/>
          <p:cNvSpPr>
            <a:spLocks noGrp="1"/>
          </p:cNvSpPr>
          <p:nvPr>
            <p:ph idx="1"/>
          </p:nvPr>
        </p:nvSpPr>
        <p:spPr>
          <a:xfrm>
            <a:off x="1024128" y="1766807"/>
            <a:ext cx="9720073" cy="4788976"/>
          </a:xfrm>
        </p:spPr>
        <p:txBody>
          <a:bodyPr>
            <a:normAutofit/>
          </a:bodyPr>
          <a:lstStyle/>
          <a:p>
            <a:r>
              <a:rPr lang="en-US" sz="2500" dirty="0"/>
              <a:t>Boys:</a:t>
            </a:r>
          </a:p>
          <a:p>
            <a:r>
              <a:rPr lang="en-US" sz="2500" dirty="0"/>
              <a:t>Oct 4th, 5th and 6th</a:t>
            </a:r>
          </a:p>
          <a:p>
            <a:r>
              <a:rPr lang="en-US" sz="2500" dirty="0"/>
              <a:t>from 4:30 to 6</a:t>
            </a:r>
          </a:p>
          <a:p>
            <a:r>
              <a:rPr lang="en-US" sz="2500" dirty="0"/>
              <a:t> </a:t>
            </a:r>
          </a:p>
          <a:p>
            <a:r>
              <a:rPr lang="en-US" sz="2500" dirty="0"/>
              <a:t>Girls:</a:t>
            </a:r>
          </a:p>
          <a:p>
            <a:r>
              <a:rPr lang="en-US" sz="2500" dirty="0"/>
              <a:t>Oct 5th and 6th</a:t>
            </a:r>
          </a:p>
          <a:p>
            <a:r>
              <a:rPr lang="en-US" sz="2500" dirty="0"/>
              <a:t>from 4:30 to 6</a:t>
            </a:r>
          </a:p>
          <a:p>
            <a:endParaRPr lang="en-US" sz="2500" dirty="0"/>
          </a:p>
          <a:p>
            <a:r>
              <a:rPr lang="en-US" sz="2500" dirty="0"/>
              <a:t>Both will be at Anza Elementary.</a:t>
            </a:r>
          </a:p>
        </p:txBody>
      </p:sp>
    </p:spTree>
    <p:extLst>
      <p:ext uri="{BB962C8B-B14F-4D97-AF65-F5344CB8AC3E}">
        <p14:creationId xmlns:p14="http://schemas.microsoft.com/office/powerpoint/2010/main" val="376111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SLC  Preparation</a:t>
            </a:r>
          </a:p>
        </p:txBody>
      </p:sp>
      <p:sp>
        <p:nvSpPr>
          <p:cNvPr id="3" name="Content Placeholder 2"/>
          <p:cNvSpPr>
            <a:spLocks noGrp="1"/>
          </p:cNvSpPr>
          <p:nvPr>
            <p:ph idx="1"/>
          </p:nvPr>
        </p:nvSpPr>
        <p:spPr/>
        <p:txBody>
          <a:bodyPr>
            <a:normAutofit/>
          </a:bodyPr>
          <a:lstStyle/>
          <a:p>
            <a:r>
              <a:rPr lang="en-US" sz="3500" b="1" dirty="0"/>
              <a:t>Handout:  </a:t>
            </a:r>
            <a:r>
              <a:rPr lang="en-US" sz="3500" dirty="0"/>
              <a:t>SLC Logistics </a:t>
            </a:r>
          </a:p>
          <a:p>
            <a:endParaRPr lang="en-US" sz="3500" dirty="0"/>
          </a:p>
        </p:txBody>
      </p:sp>
    </p:spTree>
    <p:extLst>
      <p:ext uri="{BB962C8B-B14F-4D97-AF65-F5344CB8AC3E}">
        <p14:creationId xmlns:p14="http://schemas.microsoft.com/office/powerpoint/2010/main" val="422877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290438"/>
            <a:ext cx="9720072" cy="1499616"/>
          </a:xfrm>
        </p:spPr>
        <p:txBody>
          <a:bodyPr/>
          <a:lstStyle/>
          <a:p>
            <a:r>
              <a:rPr lang="en-US" dirty="0"/>
              <a:t>SLC  Preparation  Work  Time </a:t>
            </a:r>
          </a:p>
        </p:txBody>
      </p:sp>
      <p:sp>
        <p:nvSpPr>
          <p:cNvPr id="3" name="Content Placeholder 2"/>
          <p:cNvSpPr>
            <a:spLocks noGrp="1"/>
          </p:cNvSpPr>
          <p:nvPr>
            <p:ph idx="1"/>
          </p:nvPr>
        </p:nvSpPr>
        <p:spPr>
          <a:xfrm>
            <a:off x="1024128" y="1627323"/>
            <a:ext cx="9720073" cy="5036948"/>
          </a:xfrm>
        </p:spPr>
        <p:txBody>
          <a:bodyPr>
            <a:normAutofit/>
          </a:bodyPr>
          <a:lstStyle/>
          <a:p>
            <a:r>
              <a:rPr lang="en-US" sz="3500" b="1" dirty="0"/>
              <a:t>Deliverables:  </a:t>
            </a:r>
          </a:p>
          <a:p>
            <a:r>
              <a:rPr lang="en-US" sz="3500" dirty="0"/>
              <a:t>- Complete SLC “Grade and Evidence Analysis” </a:t>
            </a:r>
          </a:p>
          <a:p>
            <a:r>
              <a:rPr lang="en-US" sz="3500" dirty="0"/>
              <a:t>- Organized blue folder including:</a:t>
            </a:r>
          </a:p>
          <a:p>
            <a:r>
              <a:rPr lang="en-US" sz="3500" dirty="0"/>
              <a:t>    - “Lamb…” essay and rubric</a:t>
            </a:r>
          </a:p>
          <a:p>
            <a:r>
              <a:rPr lang="en-US" sz="3500" dirty="0"/>
              <a:t>    - Grade and Evidence Analysis sheet</a:t>
            </a:r>
          </a:p>
          <a:p>
            <a:r>
              <a:rPr lang="en-US" sz="3500" dirty="0"/>
              <a:t>    - SLC Logistics handout (back TBC after SLC)</a:t>
            </a:r>
          </a:p>
          <a:p>
            <a:r>
              <a:rPr lang="en-US" sz="3500" i="1" dirty="0"/>
              <a:t>- All evidence for Literary Analysis by Tuesday EOD</a:t>
            </a:r>
            <a:endParaRPr lang="en-US" sz="2700" i="1" dirty="0"/>
          </a:p>
        </p:txBody>
      </p:sp>
    </p:spTree>
    <p:extLst>
      <p:ext uri="{BB962C8B-B14F-4D97-AF65-F5344CB8AC3E}">
        <p14:creationId xmlns:p14="http://schemas.microsoft.com/office/powerpoint/2010/main" val="414409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SLC  Preparation  Work  Time </a:t>
            </a:r>
          </a:p>
        </p:txBody>
      </p:sp>
      <p:sp>
        <p:nvSpPr>
          <p:cNvPr id="3" name="Content Placeholder 2"/>
          <p:cNvSpPr>
            <a:spLocks noGrp="1"/>
          </p:cNvSpPr>
          <p:nvPr>
            <p:ph idx="1"/>
          </p:nvPr>
        </p:nvSpPr>
        <p:spPr/>
        <p:txBody>
          <a:bodyPr>
            <a:normAutofit/>
          </a:bodyPr>
          <a:lstStyle/>
          <a:p>
            <a:r>
              <a:rPr lang="en-US" sz="4000" b="1" dirty="0"/>
              <a:t>IMPORTANT: </a:t>
            </a:r>
          </a:p>
          <a:p>
            <a:r>
              <a:rPr lang="en-US" sz="4000" dirty="0"/>
              <a:t>Is your SLC tonight??  If so, put your Literary Analysis packet in your blue folder so you can compare your current work to your previous “Lamb…” essay during your SLC </a:t>
            </a:r>
            <a:r>
              <a:rPr lang="en-US" sz="4000" b="1" dirty="0"/>
              <a:t> </a:t>
            </a:r>
          </a:p>
        </p:txBody>
      </p:sp>
    </p:spTree>
    <p:extLst>
      <p:ext uri="{BB962C8B-B14F-4D97-AF65-F5344CB8AC3E}">
        <p14:creationId xmlns:p14="http://schemas.microsoft.com/office/powerpoint/2010/main" val="292578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t>
            </a:r>
          </a:p>
        </p:txBody>
      </p:sp>
      <p:sp>
        <p:nvSpPr>
          <p:cNvPr id="3" name="Content Placeholder 2"/>
          <p:cNvSpPr>
            <a:spLocks noGrp="1"/>
          </p:cNvSpPr>
          <p:nvPr>
            <p:ph idx="1"/>
          </p:nvPr>
        </p:nvSpPr>
        <p:spPr>
          <a:xfrm>
            <a:off x="1219200" y="1921565"/>
            <a:ext cx="9525001" cy="4387795"/>
          </a:xfrm>
        </p:spPr>
        <p:txBody>
          <a:bodyPr>
            <a:normAutofit/>
          </a:bodyPr>
          <a:lstStyle/>
          <a:p>
            <a:r>
              <a:rPr lang="en-US" sz="3500" dirty="0"/>
              <a:t>- Copy of “True Diary…”</a:t>
            </a:r>
          </a:p>
          <a:p>
            <a:r>
              <a:rPr lang="en-US" sz="3500" dirty="0"/>
              <a:t>- Composition notebook</a:t>
            </a:r>
          </a:p>
          <a:p>
            <a:r>
              <a:rPr lang="en-US" sz="3500" dirty="0"/>
              <a:t>- Pen or pencil</a:t>
            </a:r>
          </a:p>
          <a:p>
            <a:r>
              <a:rPr lang="en-US" sz="3500" dirty="0"/>
              <a:t>- Literary Analysis project packet</a:t>
            </a:r>
          </a:p>
          <a:p>
            <a:r>
              <a:rPr lang="en-US" sz="3500" dirty="0"/>
              <a:t>- Projects (if you’re turning them in late)</a:t>
            </a:r>
          </a:p>
          <a:p>
            <a:r>
              <a:rPr lang="en-US" sz="3500" dirty="0"/>
              <a:t>- AGENDA</a:t>
            </a:r>
          </a:p>
        </p:txBody>
      </p:sp>
      <p:pic>
        <p:nvPicPr>
          <p:cNvPr id="4" name="Picture 2" descr="Image result for the absolutely true diary of a part-time ind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11861"/>
            <a:ext cx="1364566" cy="204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481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4402</TotalTime>
  <Words>1068</Words>
  <Application>Microsoft Office PowerPoint</Application>
  <PresentationFormat>Widescreen</PresentationFormat>
  <Paragraphs>148</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Tw Cen MT</vt:lpstr>
      <vt:lpstr>Tw Cen MT Condensed</vt:lpstr>
      <vt:lpstr>Wingdings 3</vt:lpstr>
      <vt:lpstr>Integral</vt:lpstr>
      <vt:lpstr>PowerPoint Presentation</vt:lpstr>
      <vt:lpstr>Materials </vt:lpstr>
      <vt:lpstr>Talkless text </vt:lpstr>
      <vt:lpstr>COLLECTOR </vt:lpstr>
      <vt:lpstr>Soccer  Tryouts </vt:lpstr>
      <vt:lpstr>SLC  Preparation</vt:lpstr>
      <vt:lpstr>SLC  Preparation  Work  Time </vt:lpstr>
      <vt:lpstr>SLC  Preparation  Work  Time </vt:lpstr>
      <vt:lpstr>Materials </vt:lpstr>
      <vt:lpstr>Reflective  Writing             10/4/2016</vt:lpstr>
      <vt:lpstr>PowerPoint Presentation</vt:lpstr>
      <vt:lpstr>Advice  from  SLCs?</vt:lpstr>
      <vt:lpstr>Start  Something  that  Matters </vt:lpstr>
      <vt:lpstr>Literary  Analysis </vt:lpstr>
      <vt:lpstr>Notes                                           10/4/2016  Evidence  </vt:lpstr>
      <vt:lpstr>Notes                                           10/4/2016  Evidence  </vt:lpstr>
      <vt:lpstr>PowerPoint Presentation</vt:lpstr>
      <vt:lpstr>Deliverable</vt:lpstr>
      <vt:lpstr>Clean  up</vt:lpstr>
      <vt:lpstr>PowerPoint Presentation</vt:lpstr>
      <vt:lpstr>Materials </vt:lpstr>
      <vt:lpstr>Reflective  Writing                10/6/16</vt:lpstr>
      <vt:lpstr>Notes                                10/5/2016</vt:lpstr>
      <vt:lpstr>Notes                                10/5/2016</vt:lpstr>
      <vt:lpstr>Notes                                10/5/2016</vt:lpstr>
      <vt:lpstr>Notes                                10/5/2016</vt:lpstr>
      <vt:lpstr>Literary  Analysis </vt:lpstr>
      <vt:lpstr>Literary  Analysis</vt:lpstr>
      <vt:lpstr>Tomorrow</vt:lpstr>
      <vt:lpstr>Clean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Madlyn Haderlein</dc:creator>
  <cp:lastModifiedBy>Madlyn Haderlein</cp:lastModifiedBy>
  <cp:revision>22</cp:revision>
  <dcterms:created xsi:type="dcterms:W3CDTF">2016-10-03T15:32:31Z</dcterms:created>
  <dcterms:modified xsi:type="dcterms:W3CDTF">2016-10-06T18:07:19Z</dcterms:modified>
</cp:coreProperties>
</file>