
<file path=[Content_Types].xml><?xml version="1.0" encoding="utf-8"?>
<Types xmlns="http://schemas.openxmlformats.org/package/2006/content-types">
  <Default Extension="xml" ContentType="application/xml"/>
  <Default Extension="jp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95"/>
  </p:notesMasterIdLst>
  <p:sldIdLst>
    <p:sldId id="256" r:id="rId3"/>
    <p:sldId id="281" r:id="rId4"/>
    <p:sldId id="270" r:id="rId5"/>
    <p:sldId id="272" r:id="rId6"/>
    <p:sldId id="275" r:id="rId7"/>
    <p:sldId id="273" r:id="rId8"/>
    <p:sldId id="274" r:id="rId9"/>
    <p:sldId id="276" r:id="rId10"/>
    <p:sldId id="265" r:id="rId11"/>
    <p:sldId id="268" r:id="rId12"/>
    <p:sldId id="269" r:id="rId13"/>
    <p:sldId id="267" r:id="rId14"/>
    <p:sldId id="266" r:id="rId15"/>
    <p:sldId id="258" r:id="rId16"/>
    <p:sldId id="263" r:id="rId17"/>
    <p:sldId id="264" r:id="rId18"/>
    <p:sldId id="277" r:id="rId19"/>
    <p:sldId id="279" r:id="rId20"/>
    <p:sldId id="280" r:id="rId21"/>
    <p:sldId id="278" r:id="rId22"/>
    <p:sldId id="282" r:id="rId23"/>
    <p:sldId id="286" r:id="rId24"/>
    <p:sldId id="288" r:id="rId25"/>
    <p:sldId id="287" r:id="rId26"/>
    <p:sldId id="289" r:id="rId27"/>
    <p:sldId id="290" r:id="rId28"/>
    <p:sldId id="284" r:id="rId29"/>
    <p:sldId id="285" r:id="rId30"/>
    <p:sldId id="291" r:id="rId31"/>
    <p:sldId id="292" r:id="rId32"/>
    <p:sldId id="293" r:id="rId33"/>
    <p:sldId id="294" r:id="rId34"/>
    <p:sldId id="299" r:id="rId35"/>
    <p:sldId id="295" r:id="rId36"/>
    <p:sldId id="296" r:id="rId37"/>
    <p:sldId id="297" r:id="rId38"/>
    <p:sldId id="301" r:id="rId39"/>
    <p:sldId id="302" r:id="rId40"/>
    <p:sldId id="303" r:id="rId41"/>
    <p:sldId id="304" r:id="rId42"/>
    <p:sldId id="305" r:id="rId43"/>
    <p:sldId id="306" r:id="rId44"/>
    <p:sldId id="307" r:id="rId45"/>
    <p:sldId id="321" r:id="rId46"/>
    <p:sldId id="322" r:id="rId47"/>
    <p:sldId id="308" r:id="rId48"/>
    <p:sldId id="309" r:id="rId49"/>
    <p:sldId id="310" r:id="rId50"/>
    <p:sldId id="311" r:id="rId51"/>
    <p:sldId id="313" r:id="rId52"/>
    <p:sldId id="312" r:id="rId53"/>
    <p:sldId id="314" r:id="rId54"/>
    <p:sldId id="315" r:id="rId55"/>
    <p:sldId id="316" r:id="rId56"/>
    <p:sldId id="317" r:id="rId57"/>
    <p:sldId id="318" r:id="rId58"/>
    <p:sldId id="319" r:id="rId59"/>
    <p:sldId id="320" r:id="rId60"/>
    <p:sldId id="323" r:id="rId61"/>
    <p:sldId id="324" r:id="rId62"/>
    <p:sldId id="325" r:id="rId63"/>
    <p:sldId id="326" r:id="rId64"/>
    <p:sldId id="327" r:id="rId65"/>
    <p:sldId id="328" r:id="rId66"/>
    <p:sldId id="332" r:id="rId67"/>
    <p:sldId id="331" r:id="rId68"/>
    <p:sldId id="329" r:id="rId69"/>
    <p:sldId id="335" r:id="rId70"/>
    <p:sldId id="336" r:id="rId71"/>
    <p:sldId id="333" r:id="rId72"/>
    <p:sldId id="334" r:id="rId73"/>
    <p:sldId id="337" r:id="rId74"/>
    <p:sldId id="338" r:id="rId75"/>
    <p:sldId id="330" r:id="rId76"/>
    <p:sldId id="339" r:id="rId77"/>
    <p:sldId id="340" r:id="rId78"/>
    <p:sldId id="341" r:id="rId79"/>
    <p:sldId id="342" r:id="rId80"/>
    <p:sldId id="343" r:id="rId81"/>
    <p:sldId id="344" r:id="rId82"/>
    <p:sldId id="348" r:id="rId83"/>
    <p:sldId id="349" r:id="rId84"/>
    <p:sldId id="347" r:id="rId85"/>
    <p:sldId id="346" r:id="rId86"/>
    <p:sldId id="352" r:id="rId87"/>
    <p:sldId id="350" r:id="rId88"/>
    <p:sldId id="351" r:id="rId89"/>
    <p:sldId id="353" r:id="rId90"/>
    <p:sldId id="354" r:id="rId91"/>
    <p:sldId id="355" r:id="rId92"/>
    <p:sldId id="356" r:id="rId93"/>
    <p:sldId id="357" r:id="rId9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0395" autoAdjust="0"/>
  </p:normalViewPr>
  <p:slideViewPr>
    <p:cSldViewPr snapToGrid="0" snapToObjects="1">
      <p:cViewPr>
        <p:scale>
          <a:sx n="76" d="100"/>
          <a:sy n="76" d="100"/>
        </p:scale>
        <p:origin x="-912" y="-22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slide" Target="slides/slide73.xml"/><Relationship Id="rId76" Type="http://schemas.openxmlformats.org/officeDocument/2006/relationships/slide" Target="slides/slide74.xml"/><Relationship Id="rId77" Type="http://schemas.openxmlformats.org/officeDocument/2006/relationships/slide" Target="slides/slide75.xml"/><Relationship Id="rId78" Type="http://schemas.openxmlformats.org/officeDocument/2006/relationships/slide" Target="slides/slide76.xml"/><Relationship Id="rId79" Type="http://schemas.openxmlformats.org/officeDocument/2006/relationships/slide" Target="slides/slide77.xml"/><Relationship Id="rId90" Type="http://schemas.openxmlformats.org/officeDocument/2006/relationships/slide" Target="slides/slide88.xml"/><Relationship Id="rId91" Type="http://schemas.openxmlformats.org/officeDocument/2006/relationships/slide" Target="slides/slide89.xml"/><Relationship Id="rId92" Type="http://schemas.openxmlformats.org/officeDocument/2006/relationships/slide" Target="slides/slide90.xml"/><Relationship Id="rId93" Type="http://schemas.openxmlformats.org/officeDocument/2006/relationships/slide" Target="slides/slide91.xml"/><Relationship Id="rId94" Type="http://schemas.openxmlformats.org/officeDocument/2006/relationships/slide" Target="slides/slide92.xml"/><Relationship Id="rId95" Type="http://schemas.openxmlformats.org/officeDocument/2006/relationships/notesMaster" Target="notesMasters/notesMaster1.xml"/><Relationship Id="rId96" Type="http://schemas.openxmlformats.org/officeDocument/2006/relationships/printerSettings" Target="printerSettings/printerSettings1.bin"/><Relationship Id="rId97" Type="http://schemas.openxmlformats.org/officeDocument/2006/relationships/presProps" Target="presProps.xml"/><Relationship Id="rId98" Type="http://schemas.openxmlformats.org/officeDocument/2006/relationships/viewProps" Target="viewProps.xml"/><Relationship Id="rId99" Type="http://schemas.openxmlformats.org/officeDocument/2006/relationships/theme" Target="theme/theme1.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100" Type="http://schemas.openxmlformats.org/officeDocument/2006/relationships/tableStyles" Target="tableStyles.xml"/><Relationship Id="rId80" Type="http://schemas.openxmlformats.org/officeDocument/2006/relationships/slide" Target="slides/slide78.xml"/><Relationship Id="rId81" Type="http://schemas.openxmlformats.org/officeDocument/2006/relationships/slide" Target="slides/slide79.xml"/><Relationship Id="rId82" Type="http://schemas.openxmlformats.org/officeDocument/2006/relationships/slide" Target="slides/slide80.xml"/><Relationship Id="rId83" Type="http://schemas.openxmlformats.org/officeDocument/2006/relationships/slide" Target="slides/slide81.xml"/><Relationship Id="rId84" Type="http://schemas.openxmlformats.org/officeDocument/2006/relationships/slide" Target="slides/slide82.xml"/><Relationship Id="rId85" Type="http://schemas.openxmlformats.org/officeDocument/2006/relationships/slide" Target="slides/slide83.xml"/><Relationship Id="rId86" Type="http://schemas.openxmlformats.org/officeDocument/2006/relationships/slide" Target="slides/slide84.xml"/><Relationship Id="rId87" Type="http://schemas.openxmlformats.org/officeDocument/2006/relationships/slide" Target="slides/slide85.xml"/><Relationship Id="rId88" Type="http://schemas.openxmlformats.org/officeDocument/2006/relationships/slide" Target="slides/slide86.xml"/><Relationship Id="rId89" Type="http://schemas.openxmlformats.org/officeDocument/2006/relationships/slide" Target="slides/slide8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C090A6-7261-6549-ADA8-B9D2CC93573D}" type="datetimeFigureOut">
              <a:rPr lang="en-US" smtClean="0"/>
              <a:t>2/19/15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FF9D1B-D6D1-A743-AEB2-065CF49B183C}" type="slidenum">
              <a:rPr lang="en-US" smtClean="0"/>
              <a:t>‹#›</a:t>
            </a:fld>
            <a:endParaRPr lang="en-US"/>
          </a:p>
        </p:txBody>
      </p:sp>
    </p:spTree>
    <p:extLst>
      <p:ext uri="{BB962C8B-B14F-4D97-AF65-F5344CB8AC3E}">
        <p14:creationId xmlns:p14="http://schemas.microsoft.com/office/powerpoint/2010/main" val="67621763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86943-B372-7B47-91A0-9A12C4192E99}" type="slidenum">
              <a:rPr lang="en-US" smtClean="0"/>
              <a:t>22</a:t>
            </a:fld>
            <a:endParaRPr lang="en-US"/>
          </a:p>
        </p:txBody>
      </p:sp>
    </p:spTree>
    <p:extLst>
      <p:ext uri="{BB962C8B-B14F-4D97-AF65-F5344CB8AC3E}">
        <p14:creationId xmlns:p14="http://schemas.microsoft.com/office/powerpoint/2010/main" val="1853686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86943-B372-7B47-91A0-9A12C4192E99}" type="slidenum">
              <a:rPr lang="en-US" smtClean="0"/>
              <a:t>24</a:t>
            </a:fld>
            <a:endParaRPr lang="en-US"/>
          </a:p>
        </p:txBody>
      </p:sp>
    </p:spTree>
    <p:extLst>
      <p:ext uri="{BB962C8B-B14F-4D97-AF65-F5344CB8AC3E}">
        <p14:creationId xmlns:p14="http://schemas.microsoft.com/office/powerpoint/2010/main" val="1853686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86943-B372-7B47-91A0-9A12C4192E99}" type="slidenum">
              <a:rPr lang="en-US" smtClean="0"/>
              <a:t>59</a:t>
            </a:fld>
            <a:endParaRPr lang="en-US"/>
          </a:p>
        </p:txBody>
      </p:sp>
    </p:spTree>
    <p:extLst>
      <p:ext uri="{BB962C8B-B14F-4D97-AF65-F5344CB8AC3E}">
        <p14:creationId xmlns:p14="http://schemas.microsoft.com/office/powerpoint/2010/main" val="1853686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8A41C64-43FC-E441-BDF6-46E842DECBB5}" type="datetimeFigureOut">
              <a:rPr lang="en-US" smtClean="0"/>
              <a:t>2/19/15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B51FFE-E291-AF4D-B0B7-5F910C05B712}"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A41C64-43FC-E441-BDF6-46E842DECBB5}" type="datetimeFigureOut">
              <a:rPr lang="en-US" smtClean="0"/>
              <a:t>2/19/15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B51FFE-E291-AF4D-B0B7-5F910C05B712}"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A41C64-43FC-E441-BDF6-46E842DECBB5}" type="datetimeFigureOut">
              <a:rPr lang="en-US" smtClean="0"/>
              <a:t>2/19/15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B51FFE-E291-AF4D-B0B7-5F910C05B712}"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8A41C64-43FC-E441-BDF6-46E842DECBB5}" type="datetimeFigureOut">
              <a:rPr lang="en-US" smtClean="0"/>
              <a:t>2/19/15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B51FFE-E291-AF4D-B0B7-5F910C05B712}" type="slidenum">
              <a:rPr lang="en-US" smtClean="0"/>
              <a:t>‹#›</a:t>
            </a:fld>
            <a:endParaRPr lang="en-US"/>
          </a:p>
        </p:txBody>
      </p:sp>
    </p:spTree>
    <p:extLst>
      <p:ext uri="{BB962C8B-B14F-4D97-AF65-F5344CB8AC3E}">
        <p14:creationId xmlns:p14="http://schemas.microsoft.com/office/powerpoint/2010/main" val="23314106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A41C64-43FC-E441-BDF6-46E842DECBB5}" type="datetimeFigureOut">
              <a:rPr lang="en-US" smtClean="0"/>
              <a:t>2/19/15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B51FFE-E291-AF4D-B0B7-5F910C05B712}" type="slidenum">
              <a:rPr lang="en-US" smtClean="0"/>
              <a:t>‹#›</a:t>
            </a:fld>
            <a:endParaRPr lang="en-US"/>
          </a:p>
        </p:txBody>
      </p:sp>
    </p:spTree>
    <p:extLst>
      <p:ext uri="{BB962C8B-B14F-4D97-AF65-F5344CB8AC3E}">
        <p14:creationId xmlns:p14="http://schemas.microsoft.com/office/powerpoint/2010/main" val="11384978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A41C64-43FC-E441-BDF6-46E842DECBB5}" type="datetimeFigureOut">
              <a:rPr lang="en-US" smtClean="0"/>
              <a:t>2/19/15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B51FFE-E291-AF4D-B0B7-5F910C05B712}" type="slidenum">
              <a:rPr lang="en-US" smtClean="0"/>
              <a:t>‹#›</a:t>
            </a:fld>
            <a:endParaRPr lang="en-US"/>
          </a:p>
        </p:txBody>
      </p:sp>
    </p:spTree>
    <p:extLst>
      <p:ext uri="{BB962C8B-B14F-4D97-AF65-F5344CB8AC3E}">
        <p14:creationId xmlns:p14="http://schemas.microsoft.com/office/powerpoint/2010/main" val="35132006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8A41C64-43FC-E441-BDF6-46E842DECBB5}" type="datetimeFigureOut">
              <a:rPr lang="en-US" smtClean="0"/>
              <a:t>2/19/15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B51FFE-E291-AF4D-B0B7-5F910C05B712}" type="slidenum">
              <a:rPr lang="en-US" smtClean="0"/>
              <a:t>‹#›</a:t>
            </a:fld>
            <a:endParaRPr lang="en-US"/>
          </a:p>
        </p:txBody>
      </p:sp>
    </p:spTree>
    <p:extLst>
      <p:ext uri="{BB962C8B-B14F-4D97-AF65-F5344CB8AC3E}">
        <p14:creationId xmlns:p14="http://schemas.microsoft.com/office/powerpoint/2010/main" val="19812405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8A41C64-43FC-E441-BDF6-46E842DECBB5}" type="datetimeFigureOut">
              <a:rPr lang="en-US" smtClean="0"/>
              <a:t>2/19/15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B51FFE-E291-AF4D-B0B7-5F910C05B712}" type="slidenum">
              <a:rPr lang="en-US" smtClean="0"/>
              <a:t>‹#›</a:t>
            </a:fld>
            <a:endParaRPr lang="en-US"/>
          </a:p>
        </p:txBody>
      </p:sp>
    </p:spTree>
    <p:extLst>
      <p:ext uri="{BB962C8B-B14F-4D97-AF65-F5344CB8AC3E}">
        <p14:creationId xmlns:p14="http://schemas.microsoft.com/office/powerpoint/2010/main" val="6340411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8A41C64-43FC-E441-BDF6-46E842DECBB5}" type="datetimeFigureOut">
              <a:rPr lang="en-US" smtClean="0"/>
              <a:t>2/19/15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B51FFE-E291-AF4D-B0B7-5F910C05B712}" type="slidenum">
              <a:rPr lang="en-US" smtClean="0"/>
              <a:t>‹#›</a:t>
            </a:fld>
            <a:endParaRPr lang="en-US"/>
          </a:p>
        </p:txBody>
      </p:sp>
    </p:spTree>
    <p:extLst>
      <p:ext uri="{BB962C8B-B14F-4D97-AF65-F5344CB8AC3E}">
        <p14:creationId xmlns:p14="http://schemas.microsoft.com/office/powerpoint/2010/main" val="42169884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A41C64-43FC-E441-BDF6-46E842DECBB5}" type="datetimeFigureOut">
              <a:rPr lang="en-US" smtClean="0"/>
              <a:t>2/19/15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B51FFE-E291-AF4D-B0B7-5F910C05B712}" type="slidenum">
              <a:rPr lang="en-US" smtClean="0"/>
              <a:t>‹#›</a:t>
            </a:fld>
            <a:endParaRPr lang="en-US"/>
          </a:p>
        </p:txBody>
      </p:sp>
    </p:spTree>
    <p:extLst>
      <p:ext uri="{BB962C8B-B14F-4D97-AF65-F5344CB8AC3E}">
        <p14:creationId xmlns:p14="http://schemas.microsoft.com/office/powerpoint/2010/main" val="331620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A41C64-43FC-E441-BDF6-46E842DECBB5}" type="datetimeFigureOut">
              <a:rPr lang="en-US" smtClean="0"/>
              <a:t>2/19/15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B51FFE-E291-AF4D-B0B7-5F910C05B712}" type="slidenum">
              <a:rPr lang="en-US" smtClean="0"/>
              <a:t>‹#›</a:t>
            </a:fld>
            <a:endParaRPr lang="en-US"/>
          </a:p>
        </p:txBody>
      </p:sp>
    </p:spTree>
    <p:extLst>
      <p:ext uri="{BB962C8B-B14F-4D97-AF65-F5344CB8AC3E}">
        <p14:creationId xmlns:p14="http://schemas.microsoft.com/office/powerpoint/2010/main" val="289943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A41C64-43FC-E441-BDF6-46E842DECBB5}" type="datetimeFigureOut">
              <a:rPr lang="en-US" smtClean="0"/>
              <a:t>2/19/15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B51FFE-E291-AF4D-B0B7-5F910C05B712}"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A41C64-43FC-E441-BDF6-46E842DECBB5}" type="datetimeFigureOut">
              <a:rPr lang="en-US" smtClean="0"/>
              <a:t>2/19/15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B51FFE-E291-AF4D-B0B7-5F910C05B712}" type="slidenum">
              <a:rPr lang="en-US" smtClean="0"/>
              <a:t>‹#›</a:t>
            </a:fld>
            <a:endParaRPr lang="en-US"/>
          </a:p>
        </p:txBody>
      </p:sp>
    </p:spTree>
    <p:extLst>
      <p:ext uri="{BB962C8B-B14F-4D97-AF65-F5344CB8AC3E}">
        <p14:creationId xmlns:p14="http://schemas.microsoft.com/office/powerpoint/2010/main" val="5691771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A41C64-43FC-E441-BDF6-46E842DECBB5}" type="datetimeFigureOut">
              <a:rPr lang="en-US" smtClean="0"/>
              <a:t>2/19/15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B51FFE-E291-AF4D-B0B7-5F910C05B712}" type="slidenum">
              <a:rPr lang="en-US" smtClean="0"/>
              <a:t>‹#›</a:t>
            </a:fld>
            <a:endParaRPr lang="en-US"/>
          </a:p>
        </p:txBody>
      </p:sp>
    </p:spTree>
    <p:extLst>
      <p:ext uri="{BB962C8B-B14F-4D97-AF65-F5344CB8AC3E}">
        <p14:creationId xmlns:p14="http://schemas.microsoft.com/office/powerpoint/2010/main" val="24969296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A41C64-43FC-E441-BDF6-46E842DECBB5}" type="datetimeFigureOut">
              <a:rPr lang="en-US" smtClean="0"/>
              <a:t>2/19/15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B51FFE-E291-AF4D-B0B7-5F910C05B712}" type="slidenum">
              <a:rPr lang="en-US" smtClean="0"/>
              <a:t>‹#›</a:t>
            </a:fld>
            <a:endParaRPr lang="en-US"/>
          </a:p>
        </p:txBody>
      </p:sp>
    </p:spTree>
    <p:extLst>
      <p:ext uri="{BB962C8B-B14F-4D97-AF65-F5344CB8AC3E}">
        <p14:creationId xmlns:p14="http://schemas.microsoft.com/office/powerpoint/2010/main" val="1381483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A41C64-43FC-E441-BDF6-46E842DECBB5}" type="datetimeFigureOut">
              <a:rPr lang="en-US" smtClean="0"/>
              <a:t>2/19/15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B51FFE-E291-AF4D-B0B7-5F910C05B712}"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8A41C64-43FC-E441-BDF6-46E842DECBB5}" type="datetimeFigureOut">
              <a:rPr lang="en-US" smtClean="0"/>
              <a:t>2/19/15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B51FFE-E291-AF4D-B0B7-5F910C05B712}"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8A41C64-43FC-E441-BDF6-46E842DECBB5}" type="datetimeFigureOut">
              <a:rPr lang="en-US" smtClean="0"/>
              <a:t>2/19/15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B51FFE-E291-AF4D-B0B7-5F910C05B712}"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8A41C64-43FC-E441-BDF6-46E842DECBB5}" type="datetimeFigureOut">
              <a:rPr lang="en-US" smtClean="0"/>
              <a:t>2/19/15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B51FFE-E291-AF4D-B0B7-5F910C05B712}"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A41C64-43FC-E441-BDF6-46E842DECBB5}" type="datetimeFigureOut">
              <a:rPr lang="en-US" smtClean="0"/>
              <a:t>2/19/15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B51FFE-E291-AF4D-B0B7-5F910C05B712}"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A41C64-43FC-E441-BDF6-46E842DECBB5}" type="datetimeFigureOut">
              <a:rPr lang="en-US" smtClean="0"/>
              <a:t>2/19/15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B51FFE-E291-AF4D-B0B7-5F910C05B712}"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A41C64-43FC-E441-BDF6-46E842DECBB5}" type="datetimeFigureOut">
              <a:rPr lang="en-US" smtClean="0"/>
              <a:t>2/19/15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B51FFE-E291-AF4D-B0B7-5F910C05B712}"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A41C64-43FC-E441-BDF6-46E842DECBB5}" type="datetimeFigureOut">
              <a:rPr lang="en-US" smtClean="0"/>
              <a:t>2/19/15</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B51FFE-E291-AF4D-B0B7-5F910C05B712}"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A41C64-43FC-E441-BDF6-46E842DECBB5}" type="datetimeFigureOut">
              <a:rPr lang="en-US" smtClean="0"/>
              <a:t>2/19/15</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B51FFE-E291-AF4D-B0B7-5F910C05B712}" type="slidenum">
              <a:rPr lang="en-US" smtClean="0"/>
              <a:t>‹#›</a:t>
            </a:fld>
            <a:endParaRPr lang="en-US"/>
          </a:p>
        </p:txBody>
      </p:sp>
    </p:spTree>
    <p:extLst>
      <p:ext uri="{BB962C8B-B14F-4D97-AF65-F5344CB8AC3E}">
        <p14:creationId xmlns:p14="http://schemas.microsoft.com/office/powerpoint/2010/main" val="28762632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1" Type="http://schemas.openxmlformats.org/officeDocument/2006/relationships/image" Target="../media/image12.png"/><Relationship Id="rId12"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image" Target="../media/image5.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png"/><Relationship Id="rId10"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image" Target="../media/image15.jpg"/><Relationship Id="rId5" Type="http://schemas.openxmlformats.org/officeDocument/2006/relationships/image" Target="../media/image16.jp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5.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17.png"/><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IhzGjc6qBWQ"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hyperlink" Target="http://www.flocabulary.com/rap_rhyming_dictionary/" TargetMode="External"/><Relationship Id="rId4" Type="http://schemas.openxmlformats.org/officeDocument/2006/relationships/hyperlink" Target="https://www.youtube.com/watch?v=KZKeH5k4JMU" TargetMode="External"/><Relationship Id="rId1" Type="http://schemas.openxmlformats.org/officeDocument/2006/relationships/slideLayout" Target="../slideLayouts/slideLayout2.xml"/><Relationship Id="rId2" Type="http://schemas.openxmlformats.org/officeDocument/2006/relationships/hyperlink" Target="https://www.youtube.com/watch?v=gYa36pKCHkQ"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flocabulary.com/rap_rhyming_dictionary/" TargetMode="External"/><Relationship Id="rId4" Type="http://schemas.openxmlformats.org/officeDocument/2006/relationships/hyperlink" Target="https://www.youtube.com/watch?v=KZKeH5k4JMU" TargetMode="External"/><Relationship Id="rId1" Type="http://schemas.openxmlformats.org/officeDocument/2006/relationships/slideLayout" Target="../slideLayouts/slideLayout2.xml"/><Relationship Id="rId2" Type="http://schemas.openxmlformats.org/officeDocument/2006/relationships/hyperlink" Target="https://www.youtube.com/watch?v=gYa36pKCHkQ"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file://localhost/Users/reyannavance/Desktop/rhyme%20rhythm%20practice%20quiz.docx"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huffingtonpost.com/2015/01/22/bjork-sexism-in-music-industry-pitchfork-interview_n_6523700.html" TargetMode="External"/><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hyperlink" Target="file://localhost/Users/reyannavance/Desktop/Sexism%20In%20The%20Music%20Industry%20Socratic.docx"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 Id="rId3" Type="http://schemas.openxmlformats.org/officeDocument/2006/relationships/image" Target="../media/image2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image" Target="../media/image15.jpg"/><Relationship Id="rId5" Type="http://schemas.openxmlformats.org/officeDocument/2006/relationships/image" Target="../media/image16.jp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4.jpg"/><Relationship Id="rId3" Type="http://schemas.openxmlformats.org/officeDocument/2006/relationships/image" Target="../media/image25.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package" Target="../embeddings/Microsoft_Word_Document2.docx"/><Relationship Id="rId4" Type="http://schemas.openxmlformats.org/officeDocument/2006/relationships/image" Target="../media/image26.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hlVBg7_08n0" TargetMode="Externa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file://localhost/Users/reyannavance/Dropbox/Vance%20DVD/ELA%209%20&amp;%20Composition/Projects/Setlist/Song%20Writing%20Tips.pptx" TargetMode="Externa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docs.google.com/document/d/17zIKF74mtYPrZKiQIBsnwnxR6g33zK2g6C-k_aJ9I84/edit?usp=sharing" TargetMode="Externa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owl.english.purdue.edu/owl/resource/653/01/" TargetMode="External"/><Relationship Id="rId3" Type="http://schemas.openxmlformats.org/officeDocument/2006/relationships/image" Target="../media/image30.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dirty="0" smtClean="0">
                <a:latin typeface="IndernikGold"/>
                <a:cs typeface="IndernikGold"/>
              </a:rPr>
              <a:t>THE SETLIST</a:t>
            </a:r>
            <a:endParaRPr lang="en-US" sz="6000" dirty="0">
              <a:latin typeface="IndernikGold"/>
              <a:cs typeface="IndernikGold"/>
            </a:endParaRP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8838426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ndernikGold"/>
                <a:cs typeface="IndernikGold"/>
              </a:rPr>
              <a:t>Freedom of speech Article</a:t>
            </a:r>
            <a:endParaRPr lang="en-US" dirty="0">
              <a:latin typeface="Arial Black"/>
              <a:cs typeface="Arial Black"/>
            </a:endParaRPr>
          </a:p>
        </p:txBody>
      </p:sp>
      <p:sp>
        <p:nvSpPr>
          <p:cNvPr id="3" name="Content Placeholder 2"/>
          <p:cNvSpPr>
            <a:spLocks noGrp="1"/>
          </p:cNvSpPr>
          <p:nvPr>
            <p:ph idx="1"/>
          </p:nvPr>
        </p:nvSpPr>
        <p:spPr>
          <a:xfrm>
            <a:off x="457200" y="2712036"/>
            <a:ext cx="8229600" cy="3789706"/>
          </a:xfrm>
        </p:spPr>
        <p:txBody>
          <a:bodyPr>
            <a:normAutofit lnSpcReduction="10000"/>
          </a:bodyPr>
          <a:lstStyle/>
          <a:p>
            <a:pPr marL="0" indent="0">
              <a:buNone/>
            </a:pPr>
            <a:r>
              <a:rPr lang="en-US" b="1" u="sng" dirty="0" smtClean="0"/>
              <a:t>Counterargument:</a:t>
            </a:r>
            <a:r>
              <a:rPr lang="en-US" b="1" dirty="0" smtClean="0"/>
              <a:t> </a:t>
            </a:r>
          </a:p>
          <a:p>
            <a:r>
              <a:rPr lang="en-US" b="1" dirty="0" smtClean="0"/>
              <a:t>Identify and analyze the opposing argument/evidence</a:t>
            </a:r>
          </a:p>
          <a:p>
            <a:r>
              <a:rPr lang="en-US" b="1" dirty="0" smtClean="0"/>
              <a:t>Find the fault in their logic</a:t>
            </a:r>
          </a:p>
          <a:p>
            <a:r>
              <a:rPr lang="en-US" b="1" dirty="0" smtClean="0"/>
              <a:t>Challenge with your own evidence</a:t>
            </a:r>
          </a:p>
          <a:p>
            <a:pPr marL="0" indent="0">
              <a:buNone/>
            </a:pPr>
            <a:r>
              <a:rPr lang="en-US" b="1" dirty="0" smtClean="0"/>
              <a:t/>
            </a:r>
            <a:br>
              <a:rPr lang="en-US" b="1" dirty="0" smtClean="0"/>
            </a:br>
            <a:r>
              <a:rPr lang="en-US" b="1" u="sng" dirty="0"/>
              <a:t>Practice</a:t>
            </a:r>
            <a:r>
              <a:rPr lang="en-US" b="1" dirty="0"/>
              <a:t>: </a:t>
            </a:r>
            <a:r>
              <a:rPr lang="en-US" b="1" dirty="0" smtClean="0"/>
              <a:t>The sky is blue. </a:t>
            </a:r>
            <a:endParaRPr lang="en-US" dirty="0"/>
          </a:p>
          <a:p>
            <a:pPr marL="0" indent="0">
              <a:buNone/>
            </a:pPr>
            <a:endParaRPr lang="en-US" dirty="0"/>
          </a:p>
        </p:txBody>
      </p:sp>
      <p:pic>
        <p:nvPicPr>
          <p:cNvPr id="4" name="Picture 3" descr="Screen Shot 2015-01-12 at 12.50.2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17638"/>
            <a:ext cx="9144000" cy="1294398"/>
          </a:xfrm>
          <a:prstGeom prst="rect">
            <a:avLst/>
          </a:prstGeom>
        </p:spPr>
      </p:pic>
    </p:spTree>
    <p:extLst>
      <p:ext uri="{BB962C8B-B14F-4D97-AF65-F5344CB8AC3E}">
        <p14:creationId xmlns:p14="http://schemas.microsoft.com/office/powerpoint/2010/main" val="191840158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ndernikGold"/>
                <a:cs typeface="IndernikGold"/>
              </a:rPr>
              <a:t>Freedom of speech Article</a:t>
            </a:r>
            <a:endParaRPr lang="en-US" dirty="0">
              <a:latin typeface="Arial Black"/>
              <a:cs typeface="Arial Black"/>
            </a:endParaRPr>
          </a:p>
        </p:txBody>
      </p:sp>
      <p:sp>
        <p:nvSpPr>
          <p:cNvPr id="3" name="Content Placeholder 2"/>
          <p:cNvSpPr>
            <a:spLocks noGrp="1"/>
          </p:cNvSpPr>
          <p:nvPr>
            <p:ph idx="1"/>
          </p:nvPr>
        </p:nvSpPr>
        <p:spPr>
          <a:xfrm>
            <a:off x="457200" y="1417637"/>
            <a:ext cx="8229600" cy="5309967"/>
          </a:xfrm>
        </p:spPr>
        <p:txBody>
          <a:bodyPr>
            <a:normAutofit lnSpcReduction="10000"/>
          </a:bodyPr>
          <a:lstStyle/>
          <a:p>
            <a:pPr marL="0" indent="0">
              <a:buNone/>
            </a:pPr>
            <a:r>
              <a:rPr lang="en-US" b="1" u="sng" dirty="0" smtClean="0"/>
              <a:t>Counterargument:</a:t>
            </a:r>
            <a:r>
              <a:rPr lang="en-US" b="1" dirty="0" smtClean="0"/>
              <a:t> </a:t>
            </a:r>
          </a:p>
          <a:p>
            <a:r>
              <a:rPr lang="en-US" b="1" dirty="0" smtClean="0"/>
              <a:t>Identify and analyze the opposing argument/evidence</a:t>
            </a:r>
          </a:p>
          <a:p>
            <a:r>
              <a:rPr lang="en-US" b="1" dirty="0" smtClean="0"/>
              <a:t>Find the fault in their logic</a:t>
            </a:r>
          </a:p>
          <a:p>
            <a:r>
              <a:rPr lang="en-US" b="1" dirty="0" smtClean="0"/>
              <a:t>Challenge with your own evidence</a:t>
            </a:r>
          </a:p>
          <a:p>
            <a:pPr marL="0" indent="0">
              <a:buNone/>
            </a:pPr>
            <a:r>
              <a:rPr lang="en-US" b="1" dirty="0" smtClean="0"/>
              <a:t/>
            </a:r>
            <a:br>
              <a:rPr lang="en-US" b="1" dirty="0" smtClean="0"/>
            </a:br>
            <a:endParaRPr lang="en-US" b="1" dirty="0" smtClean="0"/>
          </a:p>
          <a:p>
            <a:pPr marL="0" indent="0">
              <a:buNone/>
            </a:pPr>
            <a:endParaRPr lang="en-US" b="1" u="sng" dirty="0"/>
          </a:p>
          <a:p>
            <a:pPr marL="0" indent="0">
              <a:buNone/>
            </a:pPr>
            <a:endParaRPr lang="en-US" b="1" u="sng" dirty="0" smtClean="0"/>
          </a:p>
          <a:p>
            <a:pPr marL="0" indent="0">
              <a:buNone/>
            </a:pPr>
            <a:r>
              <a:rPr lang="en-US" b="1" u="sng" dirty="0" smtClean="0"/>
              <a:t>Practice</a:t>
            </a:r>
            <a:r>
              <a:rPr lang="en-US" b="1" dirty="0" smtClean="0"/>
              <a:t>: Walking under ladders is bad luck. </a:t>
            </a:r>
            <a:endParaRPr lang="en-US" dirty="0"/>
          </a:p>
        </p:txBody>
      </p:sp>
      <p:pic>
        <p:nvPicPr>
          <p:cNvPr id="5" name="Picture 4" descr="giphy (2).gif"/>
          <p:cNvPicPr>
            <a:picLocks noChangeAspect="1"/>
          </p:cNvPicPr>
          <p:nvPr/>
        </p:nvPicPr>
        <p:blipFill>
          <a:blip>
            <a:extLst>
              <a:ext uri="{28A0092B-C50C-407E-A947-70E740481C1C}">
                <a14:useLocalDpi xmlns:a14="http://schemas.microsoft.com/office/drawing/2010/main" val="0"/>
              </a:ext>
            </a:extLst>
          </a:blip>
          <a:stretch>
            <a:fillRect/>
          </a:stretch>
        </p:blipFill>
        <p:spPr>
          <a:xfrm>
            <a:off x="2665912" y="3960973"/>
            <a:ext cx="3295971" cy="2165924"/>
          </a:xfrm>
          <a:prstGeom prst="rect">
            <a:avLst/>
          </a:prstGeom>
        </p:spPr>
      </p:pic>
    </p:spTree>
    <p:extLst>
      <p:ext uri="{BB962C8B-B14F-4D97-AF65-F5344CB8AC3E}">
        <p14:creationId xmlns:p14="http://schemas.microsoft.com/office/powerpoint/2010/main" val="143169883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ndernikGold"/>
                <a:cs typeface="IndernikGold"/>
              </a:rPr>
              <a:t>Freedom of speech Article</a:t>
            </a:r>
            <a:endParaRPr lang="en-US" dirty="0">
              <a:latin typeface="Arial Black"/>
              <a:cs typeface="Arial Black"/>
            </a:endParaRPr>
          </a:p>
        </p:txBody>
      </p:sp>
      <p:sp>
        <p:nvSpPr>
          <p:cNvPr id="3" name="Content Placeholder 2"/>
          <p:cNvSpPr>
            <a:spLocks noGrp="1"/>
          </p:cNvSpPr>
          <p:nvPr>
            <p:ph idx="1"/>
          </p:nvPr>
        </p:nvSpPr>
        <p:spPr>
          <a:xfrm>
            <a:off x="457200" y="2712036"/>
            <a:ext cx="8229600" cy="3789706"/>
          </a:xfrm>
        </p:spPr>
        <p:txBody>
          <a:bodyPr>
            <a:normAutofit lnSpcReduction="10000"/>
          </a:bodyPr>
          <a:lstStyle/>
          <a:p>
            <a:pPr marL="0" indent="0">
              <a:buNone/>
            </a:pPr>
            <a:r>
              <a:rPr lang="en-US" b="1" u="sng" dirty="0" smtClean="0"/>
              <a:t>COLLABORATIVELY</a:t>
            </a:r>
            <a:r>
              <a:rPr lang="en-US" dirty="0" smtClean="0"/>
              <a:t>:</a:t>
            </a:r>
          </a:p>
          <a:p>
            <a:pPr marL="514350" indent="-514350">
              <a:buFont typeface="+mj-lt"/>
              <a:buAutoNum type="arabicPeriod"/>
            </a:pPr>
            <a:r>
              <a:rPr lang="en-US" dirty="0" smtClean="0"/>
              <a:t>Discuss the one argument from the opponent [in the article]. </a:t>
            </a:r>
          </a:p>
          <a:p>
            <a:pPr marL="514350" indent="-514350">
              <a:buFont typeface="+mj-lt"/>
              <a:buAutoNum type="arabicPeriod"/>
            </a:pPr>
            <a:r>
              <a:rPr lang="en-US" dirty="0" smtClean="0"/>
              <a:t>Challenge and present your counterargument with evidence. </a:t>
            </a:r>
          </a:p>
          <a:p>
            <a:pPr marL="514350" indent="-514350">
              <a:buFont typeface="+mj-lt"/>
              <a:buAutoNum type="arabicPeriod"/>
            </a:pPr>
            <a:r>
              <a:rPr lang="en-US" dirty="0" smtClean="0"/>
              <a:t>Prepare your 1) counterargument and 2) evidence from the article. </a:t>
            </a:r>
          </a:p>
          <a:p>
            <a:pPr marL="0" indent="0">
              <a:buNone/>
            </a:pPr>
            <a:endParaRPr lang="en-US" dirty="0"/>
          </a:p>
        </p:txBody>
      </p:sp>
      <p:pic>
        <p:nvPicPr>
          <p:cNvPr id="4" name="Picture 3" descr="Screen Shot 2015-01-12 at 12.50.2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17638"/>
            <a:ext cx="9144000" cy="1294398"/>
          </a:xfrm>
          <a:prstGeom prst="rect">
            <a:avLst/>
          </a:prstGeom>
        </p:spPr>
      </p:pic>
    </p:spTree>
    <p:extLst>
      <p:ext uri="{BB962C8B-B14F-4D97-AF65-F5344CB8AC3E}">
        <p14:creationId xmlns:p14="http://schemas.microsoft.com/office/powerpoint/2010/main" val="419188015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ndernikGold"/>
                <a:cs typeface="IndernikGold"/>
              </a:rPr>
              <a:t>Billboard TOP </a:t>
            </a:r>
            <a:r>
              <a:rPr lang="en-US" dirty="0" smtClean="0">
                <a:latin typeface="Arial Black"/>
                <a:cs typeface="Arial Black"/>
              </a:rPr>
              <a:t>40</a:t>
            </a:r>
            <a:r>
              <a:rPr lang="en-US" dirty="0" smtClean="0">
                <a:latin typeface="IndernikGold"/>
                <a:cs typeface="IndernikGold"/>
              </a:rPr>
              <a:t>’s </a:t>
            </a:r>
            <a:endParaRPr lang="en-US" dirty="0">
              <a:latin typeface="Arial Black"/>
              <a:cs typeface="Arial Black"/>
            </a:endParaRPr>
          </a:p>
        </p:txBody>
      </p:sp>
      <p:sp>
        <p:nvSpPr>
          <p:cNvPr id="3" name="Content Placeholder 2"/>
          <p:cNvSpPr>
            <a:spLocks noGrp="1"/>
          </p:cNvSpPr>
          <p:nvPr>
            <p:ph idx="1"/>
          </p:nvPr>
        </p:nvSpPr>
        <p:spPr>
          <a:xfrm>
            <a:off x="457200" y="3014388"/>
            <a:ext cx="8229600" cy="3789706"/>
          </a:xfrm>
        </p:spPr>
        <p:txBody>
          <a:bodyPr>
            <a:normAutofit fontScale="92500" lnSpcReduction="20000"/>
          </a:bodyPr>
          <a:lstStyle/>
          <a:p>
            <a:pPr marL="514350" indent="-514350">
              <a:buAutoNum type="arabicPeriod"/>
            </a:pPr>
            <a:r>
              <a:rPr lang="en-US" dirty="0" smtClean="0"/>
              <a:t>Looking at the music in this ranking, discuss and identify characteristics that make music positive and/or negative.</a:t>
            </a:r>
          </a:p>
          <a:p>
            <a:pPr marL="514350" indent="-514350">
              <a:buAutoNum type="arabicPeriod"/>
            </a:pPr>
            <a:r>
              <a:rPr lang="en-US" dirty="0" smtClean="0"/>
              <a:t>Collaboratively, separate the TOP 40 into “Positive Content” and “Negative Content.”</a:t>
            </a:r>
          </a:p>
          <a:p>
            <a:pPr marL="514350" indent="-514350">
              <a:buAutoNum type="arabicPeriod"/>
            </a:pPr>
            <a:r>
              <a:rPr lang="en-US" dirty="0" smtClean="0"/>
              <a:t>Using math, create a comparative statistic and a recommendation for what we should do with the negative music, since we live in “Freedom of Speech.”</a:t>
            </a:r>
            <a:endParaRPr lang="en-US" dirty="0"/>
          </a:p>
        </p:txBody>
      </p:sp>
      <p:pic>
        <p:nvPicPr>
          <p:cNvPr id="4" name="Picture 3" descr="Screen Shot 2015-01-12 at 12.50.2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17638"/>
            <a:ext cx="9144000" cy="1294398"/>
          </a:xfrm>
          <a:prstGeom prst="rect">
            <a:avLst/>
          </a:prstGeom>
        </p:spPr>
      </p:pic>
    </p:spTree>
    <p:extLst>
      <p:ext uri="{BB962C8B-B14F-4D97-AF65-F5344CB8AC3E}">
        <p14:creationId xmlns:p14="http://schemas.microsoft.com/office/powerpoint/2010/main" val="212867845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5-01-12 at 1.07.1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9943" y="1398526"/>
            <a:ext cx="4650879" cy="5176153"/>
          </a:xfrm>
          <a:prstGeom prst="rect">
            <a:avLst/>
          </a:prstGeom>
        </p:spPr>
      </p:pic>
      <p:pic>
        <p:nvPicPr>
          <p:cNvPr id="2" name="Picture 1" descr="Screen Shot 2015-01-12 at 1.06.5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569" y="466176"/>
            <a:ext cx="4631409" cy="5616815"/>
          </a:xfrm>
          <a:prstGeom prst="rect">
            <a:avLst/>
          </a:prstGeom>
        </p:spPr>
      </p:pic>
    </p:spTree>
    <p:extLst>
      <p:ext uri="{BB962C8B-B14F-4D97-AF65-F5344CB8AC3E}">
        <p14:creationId xmlns:p14="http://schemas.microsoft.com/office/powerpoint/2010/main" val="375786948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5-01-12 at 1.07.2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7703" y="206720"/>
            <a:ext cx="1638108" cy="2018741"/>
          </a:xfrm>
          <a:prstGeom prst="rect">
            <a:avLst/>
          </a:prstGeom>
        </p:spPr>
      </p:pic>
      <p:pic>
        <p:nvPicPr>
          <p:cNvPr id="5" name="Picture 4" descr="Screen Shot 2015-01-12 at 1.07.1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9253" y="206721"/>
            <a:ext cx="1754095" cy="2018740"/>
          </a:xfrm>
          <a:prstGeom prst="rect">
            <a:avLst/>
          </a:prstGeom>
        </p:spPr>
      </p:pic>
      <p:pic>
        <p:nvPicPr>
          <p:cNvPr id="6" name="Picture 5" descr="Screen Shot 2015-01-12 at 1.06.57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569" y="206721"/>
            <a:ext cx="1669843" cy="2025128"/>
          </a:xfrm>
          <a:prstGeom prst="rect">
            <a:avLst/>
          </a:prstGeom>
        </p:spPr>
      </p:pic>
      <p:pic>
        <p:nvPicPr>
          <p:cNvPr id="7" name="Picture 6" descr="Screen Shot 2015-01-12 at 1.07.32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8325" y="206720"/>
            <a:ext cx="1583473" cy="2018740"/>
          </a:xfrm>
          <a:prstGeom prst="rect">
            <a:avLst/>
          </a:prstGeom>
        </p:spPr>
      </p:pic>
      <p:pic>
        <p:nvPicPr>
          <p:cNvPr id="8" name="Picture 7" descr="Screen Shot 2015-01-12 at 1.07.49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06587" y="2336179"/>
            <a:ext cx="1736760" cy="1958533"/>
          </a:xfrm>
          <a:prstGeom prst="rect">
            <a:avLst/>
          </a:prstGeom>
        </p:spPr>
      </p:pic>
      <p:pic>
        <p:nvPicPr>
          <p:cNvPr id="9" name="Picture 8" descr="Screen Shot 2015-01-12 at 1.07.41 P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3569" y="2376898"/>
            <a:ext cx="1669843" cy="1917813"/>
          </a:xfrm>
          <a:prstGeom prst="rect">
            <a:avLst/>
          </a:prstGeom>
        </p:spPr>
      </p:pic>
      <p:pic>
        <p:nvPicPr>
          <p:cNvPr id="10" name="Picture 9" descr="Screen Shot 2015-01-12 at 1.08.08 PM.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18325" y="2376899"/>
            <a:ext cx="1583473" cy="1917813"/>
          </a:xfrm>
          <a:prstGeom prst="rect">
            <a:avLst/>
          </a:prstGeom>
        </p:spPr>
      </p:pic>
      <p:pic>
        <p:nvPicPr>
          <p:cNvPr id="11" name="Picture 10" descr="Screen Shot 2015-01-12 at 1.07.59 PM.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27703" y="2376898"/>
            <a:ext cx="1638109" cy="1917812"/>
          </a:xfrm>
          <a:prstGeom prst="rect">
            <a:avLst/>
          </a:prstGeom>
        </p:spPr>
      </p:pic>
      <p:pic>
        <p:nvPicPr>
          <p:cNvPr id="12" name="Picture 11" descr="Screen Shot 2015-01-12 at 1.08.15 PM.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2948" y="4470163"/>
            <a:ext cx="1670465" cy="1955568"/>
          </a:xfrm>
          <a:prstGeom prst="rect">
            <a:avLst/>
          </a:prstGeom>
        </p:spPr>
      </p:pic>
      <p:pic>
        <p:nvPicPr>
          <p:cNvPr id="13" name="Picture 12" descr="Screen Shot 2015-01-12 at 1.08.38 PM.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65397" y="4470163"/>
            <a:ext cx="1677951" cy="1955568"/>
          </a:xfrm>
          <a:prstGeom prst="rect">
            <a:avLst/>
          </a:prstGeom>
        </p:spPr>
      </p:pic>
      <p:pic>
        <p:nvPicPr>
          <p:cNvPr id="14" name="Picture 13" descr="Screen Shot 2015-01-12 at 1.28.41 PM.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5400000">
            <a:off x="4949436" y="2711364"/>
            <a:ext cx="6461093" cy="1451807"/>
          </a:xfrm>
          <a:prstGeom prst="rect">
            <a:avLst/>
          </a:prstGeom>
        </p:spPr>
      </p:pic>
      <p:sp>
        <p:nvSpPr>
          <p:cNvPr id="15" name="Content Placeholder 2"/>
          <p:cNvSpPr txBox="1">
            <a:spLocks/>
          </p:cNvSpPr>
          <p:nvPr/>
        </p:nvSpPr>
        <p:spPr>
          <a:xfrm>
            <a:off x="3927703" y="4470162"/>
            <a:ext cx="3374095" cy="2387838"/>
          </a:xfrm>
          <a:prstGeom prst="rect">
            <a:avLst/>
          </a:prstGeom>
        </p:spPr>
        <p:txBody>
          <a:bodyPr>
            <a:normAutofit fontScale="4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dirty="0" smtClean="0">
                <a:latin typeface="IndernikGold"/>
                <a:cs typeface="IndernikGold"/>
              </a:rPr>
              <a:t>TOP</a:t>
            </a:r>
            <a:r>
              <a:rPr lang="en-US" dirty="0" smtClean="0"/>
              <a:t> 40’s </a:t>
            </a:r>
            <a:r>
              <a:rPr lang="en-US" dirty="0" smtClean="0">
                <a:latin typeface="IndernikGold"/>
                <a:cs typeface="IndernikGold"/>
              </a:rPr>
              <a:t>Analysis</a:t>
            </a:r>
          </a:p>
          <a:p>
            <a:pPr marL="514350" indent="-514350">
              <a:buFont typeface="Arial" pitchFamily="34" charset="0"/>
              <a:buAutoNum type="arabicPeriod"/>
            </a:pPr>
            <a:r>
              <a:rPr lang="en-US" dirty="0" smtClean="0"/>
              <a:t>Looking at the music in this ranking, discuss and identify characteristics that make music positive and negative.</a:t>
            </a:r>
          </a:p>
          <a:p>
            <a:pPr marL="514350" indent="-514350">
              <a:buFont typeface="Arial" pitchFamily="34" charset="0"/>
              <a:buAutoNum type="arabicPeriod"/>
            </a:pPr>
            <a:r>
              <a:rPr lang="en-US" dirty="0" smtClean="0"/>
              <a:t>Collaboratively, separate the TOP 40 into “Positive Content” and “Negative Content,” creating a visual poster to present to the class. </a:t>
            </a:r>
          </a:p>
          <a:p>
            <a:pPr marL="514350" indent="-514350">
              <a:buFont typeface="Arial" pitchFamily="34" charset="0"/>
              <a:buAutoNum type="arabicPeriod"/>
            </a:pPr>
            <a:r>
              <a:rPr lang="en-US" dirty="0" smtClean="0"/>
              <a:t>Using math, create a comparative statistic and recommendation for what we should do with the negative music, since we live in “Freedom of Speech.”</a:t>
            </a:r>
            <a:endParaRPr lang="en-US" dirty="0"/>
          </a:p>
        </p:txBody>
      </p:sp>
    </p:spTree>
    <p:extLst>
      <p:ext uri="{BB962C8B-B14F-4D97-AF65-F5344CB8AC3E}">
        <p14:creationId xmlns:p14="http://schemas.microsoft.com/office/powerpoint/2010/main" val="246697845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IndernikGold"/>
                <a:cs typeface="IndernikGold"/>
              </a:rPr>
              <a:t>TOP</a:t>
            </a:r>
            <a:r>
              <a:rPr lang="en-US" dirty="0"/>
              <a:t> 40’s </a:t>
            </a:r>
            <a:r>
              <a:rPr lang="en-US" dirty="0" smtClean="0">
                <a:latin typeface="IndernikGold"/>
                <a:cs typeface="IndernikGold"/>
              </a:rPr>
              <a:t>Analysis</a:t>
            </a:r>
            <a:endParaRPr lang="en-US" dirty="0"/>
          </a:p>
        </p:txBody>
      </p:sp>
      <p:sp>
        <p:nvSpPr>
          <p:cNvPr id="3" name="Text Placeholder 2"/>
          <p:cNvSpPr>
            <a:spLocks noGrp="1"/>
          </p:cNvSpPr>
          <p:nvPr>
            <p:ph type="body" idx="1"/>
          </p:nvPr>
        </p:nvSpPr>
        <p:spPr>
          <a:xfrm>
            <a:off x="245541" y="5963305"/>
            <a:ext cx="8692907" cy="639762"/>
          </a:xfrm>
        </p:spPr>
        <p:txBody>
          <a:bodyPr>
            <a:normAutofit fontScale="85000" lnSpcReduction="20000"/>
          </a:bodyPr>
          <a:lstStyle/>
          <a:p>
            <a:r>
              <a:rPr lang="en-US" dirty="0" smtClean="0"/>
              <a:t>82% of all the songs on the Top 40’s have negative content. We recommend that these songs should not be played at school dances.  </a:t>
            </a:r>
            <a:endParaRPr lang="en-US" dirty="0"/>
          </a:p>
        </p:txBody>
      </p:sp>
      <p:sp>
        <p:nvSpPr>
          <p:cNvPr id="4" name="Content Placeholder 3"/>
          <p:cNvSpPr>
            <a:spLocks noGrp="1"/>
          </p:cNvSpPr>
          <p:nvPr>
            <p:ph sz="half" idx="2"/>
          </p:nvPr>
        </p:nvSpPr>
        <p:spPr/>
        <p:txBody>
          <a:bodyPr/>
          <a:lstStyle/>
          <a:p>
            <a:pPr marL="0" indent="0">
              <a:buNone/>
            </a:pPr>
            <a:r>
              <a:rPr lang="en-US" dirty="0" smtClean="0"/>
              <a:t>Has lyrics that are happy, about resilience, encouraging positive actions, or social change. </a:t>
            </a:r>
          </a:p>
          <a:p>
            <a:endParaRPr lang="en-US" dirty="0"/>
          </a:p>
          <a:p>
            <a:pPr marL="457200" indent="-457200">
              <a:buAutoNum type="arabicPeriod"/>
            </a:pPr>
            <a:r>
              <a:rPr lang="en-US" dirty="0" smtClean="0"/>
              <a:t>Song Title</a:t>
            </a:r>
          </a:p>
          <a:p>
            <a:pPr marL="457200" indent="-457200">
              <a:buFont typeface="Arial" pitchFamily="34" charset="0"/>
              <a:buAutoNum type="arabicPeriod"/>
            </a:pPr>
            <a:r>
              <a:rPr lang="en-US" dirty="0"/>
              <a:t>Song Title</a:t>
            </a:r>
          </a:p>
          <a:p>
            <a:pPr marL="457200" indent="-457200">
              <a:buFont typeface="Arial" pitchFamily="34" charset="0"/>
              <a:buAutoNum type="arabicPeriod"/>
            </a:pPr>
            <a:r>
              <a:rPr lang="en-US" dirty="0"/>
              <a:t>Song Title</a:t>
            </a:r>
          </a:p>
          <a:p>
            <a:pPr marL="457200" indent="-457200">
              <a:buAutoNum type="arabicPeriod"/>
            </a:pPr>
            <a:endParaRPr lang="en-US" dirty="0"/>
          </a:p>
        </p:txBody>
      </p:sp>
      <p:sp>
        <p:nvSpPr>
          <p:cNvPr id="5" name="Text Placeholder 4"/>
          <p:cNvSpPr>
            <a:spLocks noGrp="1"/>
          </p:cNvSpPr>
          <p:nvPr>
            <p:ph type="body" sz="quarter" idx="3"/>
          </p:nvPr>
        </p:nvSpPr>
        <p:spPr/>
        <p:txBody>
          <a:bodyPr/>
          <a:lstStyle/>
          <a:p>
            <a:pPr algn="ctr"/>
            <a:r>
              <a:rPr lang="en-US" u="sng" dirty="0" smtClean="0"/>
              <a:t>Negative Content</a:t>
            </a:r>
            <a:endParaRPr lang="en-US" u="sng" dirty="0"/>
          </a:p>
        </p:txBody>
      </p:sp>
      <p:sp>
        <p:nvSpPr>
          <p:cNvPr id="6" name="Content Placeholder 5"/>
          <p:cNvSpPr>
            <a:spLocks noGrp="1"/>
          </p:cNvSpPr>
          <p:nvPr>
            <p:ph sz="quarter" idx="4"/>
          </p:nvPr>
        </p:nvSpPr>
        <p:spPr/>
        <p:txBody>
          <a:bodyPr>
            <a:normAutofit lnSpcReduction="10000"/>
          </a:bodyPr>
          <a:lstStyle/>
          <a:p>
            <a:pPr marL="0" indent="0">
              <a:buNone/>
            </a:pPr>
            <a:r>
              <a:rPr lang="en-US" dirty="0" smtClean="0"/>
              <a:t>Has lyrics that objectify women or minorities, value money over relationships, or suggests sex out of commitment, drugs use, or murder. </a:t>
            </a:r>
          </a:p>
          <a:p>
            <a:endParaRPr lang="en-US" dirty="0"/>
          </a:p>
          <a:p>
            <a:pPr marL="457200" indent="-457200">
              <a:buAutoNum type="arabicPeriod"/>
            </a:pPr>
            <a:r>
              <a:rPr lang="en-US" dirty="0" smtClean="0"/>
              <a:t>Song Title</a:t>
            </a:r>
          </a:p>
          <a:p>
            <a:pPr marL="457200" indent="-457200">
              <a:buFont typeface="Arial" pitchFamily="34" charset="0"/>
              <a:buAutoNum type="arabicPeriod"/>
            </a:pPr>
            <a:r>
              <a:rPr lang="en-US" dirty="0"/>
              <a:t>Song Title</a:t>
            </a:r>
          </a:p>
          <a:p>
            <a:pPr marL="457200" indent="-457200">
              <a:buFont typeface="Arial" pitchFamily="34" charset="0"/>
              <a:buAutoNum type="arabicPeriod"/>
            </a:pPr>
            <a:r>
              <a:rPr lang="en-US" dirty="0"/>
              <a:t>Song Title</a:t>
            </a:r>
          </a:p>
          <a:p>
            <a:pPr marL="0" indent="0">
              <a:buNone/>
            </a:pPr>
            <a:endParaRPr lang="en-US" dirty="0" smtClean="0"/>
          </a:p>
          <a:p>
            <a:endParaRPr lang="en-US" dirty="0"/>
          </a:p>
        </p:txBody>
      </p:sp>
      <p:cxnSp>
        <p:nvCxnSpPr>
          <p:cNvPr id="8" name="Straight Connector 7"/>
          <p:cNvCxnSpPr/>
          <p:nvPr/>
        </p:nvCxnSpPr>
        <p:spPr>
          <a:xfrm>
            <a:off x="4497388" y="2174876"/>
            <a:ext cx="0" cy="362084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 Placeholder 2"/>
          <p:cNvSpPr txBox="1">
            <a:spLocks/>
          </p:cNvSpPr>
          <p:nvPr/>
        </p:nvSpPr>
        <p:spPr>
          <a:xfrm>
            <a:off x="609601" y="1535113"/>
            <a:ext cx="4040188" cy="639762"/>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algn="ctr"/>
            <a:r>
              <a:rPr lang="en-US" u="sng" dirty="0" smtClean="0"/>
              <a:t>Positive Content</a:t>
            </a:r>
            <a:endParaRPr lang="en-US" u="sng" dirty="0"/>
          </a:p>
        </p:txBody>
      </p:sp>
      <p:sp>
        <p:nvSpPr>
          <p:cNvPr id="12" name="Rectangle 11"/>
          <p:cNvSpPr/>
          <p:nvPr/>
        </p:nvSpPr>
        <p:spPr>
          <a:xfrm>
            <a:off x="56810" y="57785"/>
            <a:ext cx="1612040" cy="1477328"/>
          </a:xfrm>
          <a:prstGeom prst="rect">
            <a:avLst/>
          </a:prstGeom>
          <a:ln>
            <a:solidFill>
              <a:schemeClr val="tx1"/>
            </a:solidFill>
          </a:ln>
        </p:spPr>
        <p:txBody>
          <a:bodyPr wrap="none">
            <a:spAutoFit/>
          </a:bodyPr>
          <a:lstStyle/>
          <a:p>
            <a:pPr algn="ctr"/>
            <a:r>
              <a:rPr lang="en-US" u="sng" dirty="0" smtClean="0"/>
              <a:t>Credits</a:t>
            </a:r>
          </a:p>
          <a:p>
            <a:pPr algn="ctr"/>
            <a:r>
              <a:rPr lang="en-US" dirty="0" smtClean="0"/>
              <a:t>Recorder</a:t>
            </a:r>
          </a:p>
          <a:p>
            <a:pPr algn="ctr"/>
            <a:r>
              <a:rPr lang="en-US" dirty="0" smtClean="0"/>
              <a:t>Reporter</a:t>
            </a:r>
          </a:p>
          <a:p>
            <a:pPr algn="ctr"/>
            <a:r>
              <a:rPr lang="en-US" dirty="0" smtClean="0"/>
              <a:t>Researcher</a:t>
            </a:r>
          </a:p>
          <a:p>
            <a:pPr algn="ctr"/>
            <a:r>
              <a:rPr lang="en-US" dirty="0" smtClean="0"/>
              <a:t>Mathematician</a:t>
            </a:r>
          </a:p>
        </p:txBody>
      </p:sp>
    </p:spTree>
    <p:extLst>
      <p:ext uri="{BB962C8B-B14F-4D97-AF65-F5344CB8AC3E}">
        <p14:creationId xmlns:p14="http://schemas.microsoft.com/office/powerpoint/2010/main" val="265625210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ndernikGold"/>
                <a:cs typeface="IndernikGold"/>
              </a:rPr>
              <a:t>Tone</a:t>
            </a:r>
            <a:endParaRPr lang="en-US" dirty="0">
              <a:latin typeface="IndernikGold"/>
              <a:cs typeface="IndernikGold"/>
            </a:endParaRPr>
          </a:p>
        </p:txBody>
      </p:sp>
      <p:sp>
        <p:nvSpPr>
          <p:cNvPr id="3" name="Content Placeholder 2"/>
          <p:cNvSpPr>
            <a:spLocks noGrp="1"/>
          </p:cNvSpPr>
          <p:nvPr>
            <p:ph idx="1"/>
          </p:nvPr>
        </p:nvSpPr>
        <p:spPr/>
        <p:txBody>
          <a:bodyPr/>
          <a:lstStyle/>
          <a:p>
            <a:pPr marL="0" indent="0">
              <a:buNone/>
            </a:pPr>
            <a:r>
              <a:rPr lang="en-US" dirty="0" smtClean="0"/>
              <a:t>Tone is the author’s attitude to a topic. </a:t>
            </a:r>
          </a:p>
          <a:p>
            <a:r>
              <a:rPr lang="en-US" dirty="0" smtClean="0"/>
              <a:t>The author’s tone is expressed through the words or details he or she selects. </a:t>
            </a:r>
          </a:p>
          <a:p>
            <a:endParaRPr lang="en-US" dirty="0" smtClean="0"/>
          </a:p>
          <a:p>
            <a:r>
              <a:rPr lang="en-US" dirty="0" smtClean="0"/>
              <a:t>Text Books use an </a:t>
            </a:r>
            <a:r>
              <a:rPr lang="en-US" u="sng" dirty="0" smtClean="0"/>
              <a:t>objective</a:t>
            </a:r>
            <a:r>
              <a:rPr lang="en-US" dirty="0" smtClean="0"/>
              <a:t> tone</a:t>
            </a:r>
          </a:p>
          <a:p>
            <a:pPr lvl="1"/>
            <a:r>
              <a:rPr lang="en-US" dirty="0" smtClean="0"/>
              <a:t>Objective: matter-of-fact, neutral</a:t>
            </a:r>
          </a:p>
          <a:p>
            <a:r>
              <a:rPr lang="en-US" dirty="0" smtClean="0"/>
              <a:t>Poems use a </a:t>
            </a:r>
            <a:r>
              <a:rPr lang="en-US" u="sng" dirty="0" smtClean="0"/>
              <a:t>subjective </a:t>
            </a:r>
            <a:r>
              <a:rPr lang="en-US" dirty="0" smtClean="0"/>
              <a:t>tone</a:t>
            </a:r>
          </a:p>
          <a:p>
            <a:pPr lvl="1"/>
            <a:r>
              <a:rPr lang="en-US" dirty="0" smtClean="0"/>
              <a:t>Subjective: personal, based on emotion, biased</a:t>
            </a:r>
            <a:endParaRPr lang="en-US" dirty="0"/>
          </a:p>
        </p:txBody>
      </p:sp>
    </p:spTree>
    <p:extLst>
      <p:ext uri="{BB962C8B-B14F-4D97-AF65-F5344CB8AC3E}">
        <p14:creationId xmlns:p14="http://schemas.microsoft.com/office/powerpoint/2010/main" val="283454464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ndernikGold"/>
                <a:cs typeface="IndernikGold"/>
              </a:rPr>
              <a:t>Tone:</a:t>
            </a:r>
            <a:r>
              <a:rPr lang="en-US" dirty="0" smtClean="0">
                <a:latin typeface="+mn-lt"/>
                <a:cs typeface="IndernikGold"/>
              </a:rPr>
              <a:t>…</a:t>
            </a:r>
            <a:r>
              <a:rPr lang="en-US" dirty="0" smtClean="0">
                <a:latin typeface="IndernikGold"/>
                <a:cs typeface="IndernikGold"/>
              </a:rPr>
              <a:t> what changed?</a:t>
            </a:r>
            <a:endParaRPr lang="en-US" dirty="0">
              <a:latin typeface="IndernikGold"/>
              <a:cs typeface="IndernikGold"/>
            </a:endParaRPr>
          </a:p>
        </p:txBody>
      </p:sp>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a:lstStyle/>
          <a:p>
            <a:pPr marL="0" indent="0">
              <a:buNone/>
            </a:pPr>
            <a:r>
              <a:rPr lang="en-US" dirty="0" smtClean="0"/>
              <a:t>Mother			     Teacher</a:t>
            </a:r>
          </a:p>
          <a:p>
            <a:pPr marL="0" indent="0">
              <a:buNone/>
            </a:pPr>
            <a:endParaRPr lang="en-US" dirty="0"/>
          </a:p>
          <a:p>
            <a:pPr marL="0" indent="0">
              <a:buNone/>
            </a:pPr>
            <a:endParaRPr lang="en-US" dirty="0" smtClean="0"/>
          </a:p>
          <a:p>
            <a:pPr marL="0" indent="0">
              <a:buNone/>
            </a:pPr>
            <a:endParaRPr lang="en-US" dirty="0"/>
          </a:p>
          <a:p>
            <a:pPr marL="0" indent="0">
              <a:buNone/>
            </a:pPr>
            <a:r>
              <a:rPr lang="en-US" dirty="0" smtClean="0"/>
              <a:t>Sister                                    Best Friend</a:t>
            </a:r>
            <a:endParaRPr lang="en-US" dirty="0"/>
          </a:p>
        </p:txBody>
      </p:sp>
      <p:cxnSp>
        <p:nvCxnSpPr>
          <p:cNvPr id="5" name="Straight Connector 4"/>
          <p:cNvCxnSpPr>
            <a:stCxn id="3" idx="0"/>
            <a:endCxn id="3" idx="2"/>
          </p:cNvCxnSpPr>
          <p:nvPr/>
        </p:nvCxnSpPr>
        <p:spPr>
          <a:xfrm>
            <a:off x="4572000" y="1600201"/>
            <a:ext cx="0" cy="4525963"/>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a:stCxn id="3" idx="1"/>
            <a:endCxn id="3" idx="3"/>
          </p:cNvCxnSpPr>
          <p:nvPr/>
        </p:nvCxnSpPr>
        <p:spPr>
          <a:xfrm>
            <a:off x="457200" y="3863182"/>
            <a:ext cx="82296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12420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ndernikGold"/>
                <a:cs typeface="IndernikGold"/>
              </a:rPr>
              <a:t>Tone</a:t>
            </a:r>
            <a:endParaRPr lang="en-US" dirty="0">
              <a:latin typeface="IndernikGold"/>
              <a:cs typeface="IndernikGold"/>
            </a:endParaRPr>
          </a:p>
        </p:txBody>
      </p:sp>
      <p:sp>
        <p:nvSpPr>
          <p:cNvPr id="3" name="Content Placeholder 2"/>
          <p:cNvSpPr>
            <a:spLocks noGrp="1"/>
          </p:cNvSpPr>
          <p:nvPr>
            <p:ph idx="1"/>
          </p:nvPr>
        </p:nvSpPr>
        <p:spPr>
          <a:xfrm>
            <a:off x="457200" y="1600201"/>
            <a:ext cx="8229600" cy="4525963"/>
          </a:xfrm>
        </p:spPr>
        <p:txBody>
          <a:bodyPr>
            <a:normAutofit lnSpcReduction="10000"/>
          </a:bodyPr>
          <a:lstStyle/>
          <a:p>
            <a:pPr marL="0" indent="0">
              <a:buNone/>
            </a:pPr>
            <a:r>
              <a:rPr lang="en-US" dirty="0" smtClean="0">
                <a:solidFill>
                  <a:srgbClr val="FFFFFF"/>
                </a:solidFill>
              </a:rPr>
              <a:t>DIDLS</a:t>
            </a:r>
          </a:p>
          <a:p>
            <a:pPr marL="0" indent="0">
              <a:buNone/>
            </a:pPr>
            <a:r>
              <a:rPr lang="en-US" dirty="0" smtClean="0">
                <a:solidFill>
                  <a:srgbClr val="FFFF00"/>
                </a:solidFill>
              </a:rPr>
              <a:t>Diction: </a:t>
            </a:r>
            <a:r>
              <a:rPr lang="en-US" dirty="0" smtClean="0"/>
              <a:t>author’s word choice</a:t>
            </a:r>
            <a:endParaRPr lang="en-US" dirty="0" smtClean="0">
              <a:solidFill>
                <a:srgbClr val="FF0000"/>
              </a:solidFill>
            </a:endParaRPr>
          </a:p>
          <a:p>
            <a:pPr marL="0" indent="0">
              <a:buNone/>
            </a:pPr>
            <a:r>
              <a:rPr lang="en-US" dirty="0" smtClean="0">
                <a:solidFill>
                  <a:srgbClr val="FFFF00"/>
                </a:solidFill>
              </a:rPr>
              <a:t>Imagery:</a:t>
            </a:r>
            <a:r>
              <a:rPr lang="en-US" dirty="0" smtClean="0">
                <a:solidFill>
                  <a:srgbClr val="FF0000"/>
                </a:solidFill>
              </a:rPr>
              <a:t> </a:t>
            </a:r>
            <a:r>
              <a:rPr lang="en-US" dirty="0" smtClean="0">
                <a:solidFill>
                  <a:srgbClr val="FFFFFF"/>
                </a:solidFill>
              </a:rPr>
              <a:t>pictures and figurative </a:t>
            </a:r>
            <a:r>
              <a:rPr lang="en-US" dirty="0" err="1" smtClean="0">
                <a:solidFill>
                  <a:srgbClr val="FFFFFF"/>
                </a:solidFill>
              </a:rPr>
              <a:t>langauge</a:t>
            </a:r>
            <a:r>
              <a:rPr lang="en-US" dirty="0" smtClean="0">
                <a:solidFill>
                  <a:srgbClr val="FFFFFF"/>
                </a:solidFill>
              </a:rPr>
              <a:t> created (comparisons)</a:t>
            </a:r>
          </a:p>
          <a:p>
            <a:pPr marL="0" indent="0">
              <a:buNone/>
            </a:pPr>
            <a:r>
              <a:rPr lang="en-US" dirty="0" smtClean="0">
                <a:solidFill>
                  <a:srgbClr val="FFFF00"/>
                </a:solidFill>
              </a:rPr>
              <a:t>Details:</a:t>
            </a:r>
            <a:r>
              <a:rPr lang="en-US" dirty="0" smtClean="0">
                <a:solidFill>
                  <a:srgbClr val="FF0000"/>
                </a:solidFill>
              </a:rPr>
              <a:t> </a:t>
            </a:r>
            <a:r>
              <a:rPr lang="en-US" dirty="0" smtClean="0">
                <a:solidFill>
                  <a:srgbClr val="FFFFFF"/>
                </a:solidFill>
              </a:rPr>
              <a:t>information given vs. omitted</a:t>
            </a:r>
          </a:p>
          <a:p>
            <a:pPr marL="0" indent="0">
              <a:buNone/>
            </a:pPr>
            <a:endParaRPr lang="en-US" dirty="0" smtClean="0"/>
          </a:p>
          <a:p>
            <a:pPr marL="0" indent="0">
              <a:buNone/>
            </a:pPr>
            <a:r>
              <a:rPr lang="en-US" dirty="0" smtClean="0"/>
              <a:t>Language</a:t>
            </a:r>
          </a:p>
          <a:p>
            <a:pPr marL="0" indent="0">
              <a:buNone/>
            </a:pPr>
            <a:r>
              <a:rPr lang="en-US" dirty="0" smtClean="0"/>
              <a:t>Syntax</a:t>
            </a:r>
          </a:p>
          <a:p>
            <a:pPr marL="0" indent="0">
              <a:buNone/>
            </a:pPr>
            <a:endParaRPr lang="en-US" dirty="0" smtClean="0"/>
          </a:p>
        </p:txBody>
      </p:sp>
    </p:spTree>
    <p:extLst>
      <p:ext uri="{BB962C8B-B14F-4D97-AF65-F5344CB8AC3E}">
        <p14:creationId xmlns:p14="http://schemas.microsoft.com/office/powerpoint/2010/main" val="89444474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dirty="0" smtClean="0">
                <a:latin typeface="IndernikGold"/>
                <a:cs typeface="IndernikGold"/>
              </a:rPr>
              <a:t>THE SETLIST</a:t>
            </a:r>
            <a:endParaRPr lang="en-US" sz="6000" dirty="0">
              <a:latin typeface="IndernikGold"/>
              <a:cs typeface="IndernikGold"/>
            </a:endParaRPr>
          </a:p>
        </p:txBody>
      </p:sp>
      <p:pic>
        <p:nvPicPr>
          <p:cNvPr id="4" name="Picture 3" descr="Screen Shot 2015-01-15 at 8.48.0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02142"/>
            <a:ext cx="9144000" cy="1909053"/>
          </a:xfrm>
          <a:prstGeom prst="rect">
            <a:avLst/>
          </a:prstGeom>
        </p:spPr>
      </p:pic>
    </p:spTree>
    <p:extLst>
      <p:ext uri="{BB962C8B-B14F-4D97-AF65-F5344CB8AC3E}">
        <p14:creationId xmlns:p14="http://schemas.microsoft.com/office/powerpoint/2010/main" val="278142059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marL="0" indent="0">
              <a:buNone/>
            </a:pPr>
            <a:r>
              <a:rPr lang="en-US" sz="3000" dirty="0"/>
              <a:t>Tony’s Place is crammed into a tiny building next to the Fine Arts Theater. The </a:t>
            </a:r>
            <a:r>
              <a:rPr lang="en-US" sz="3000" dirty="0" smtClean="0"/>
              <a:t>owners offer </a:t>
            </a:r>
            <a:r>
              <a:rPr lang="en-US" sz="3000" dirty="0"/>
              <a:t>a menu of Italian food. They’ve got the checkered table clothes, dim lights, and </a:t>
            </a:r>
            <a:r>
              <a:rPr lang="en-US" sz="3000" dirty="0" smtClean="0"/>
              <a:t>crusty bread</a:t>
            </a:r>
            <a:r>
              <a:rPr lang="en-US" sz="3000" dirty="0"/>
              <a:t>. They also know how to make a hearty red sauce. Too bad they use it to drown </a:t>
            </a:r>
            <a:r>
              <a:rPr lang="en-US" sz="3000" dirty="0" smtClean="0"/>
              <a:t>delicate fish</a:t>
            </a:r>
            <a:r>
              <a:rPr lang="en-US" sz="3000" dirty="0"/>
              <a:t>. They also seem to lace everything with truckloads of </a:t>
            </a:r>
            <a:r>
              <a:rPr lang="en-US" sz="3000" dirty="0" smtClean="0"/>
              <a:t>garlic. The </a:t>
            </a:r>
            <a:r>
              <a:rPr lang="en-US" sz="3000" dirty="0"/>
              <a:t>service needs some work, too. Our waiter didn’t know what the specials were. </a:t>
            </a:r>
            <a:r>
              <a:rPr lang="en-US" sz="3000" dirty="0" smtClean="0"/>
              <a:t>Nor did </a:t>
            </a:r>
            <a:r>
              <a:rPr lang="en-US" sz="3000" dirty="0"/>
              <a:t>he think to refill our water glasses before we asked. With a combination of fake-</a:t>
            </a:r>
            <a:r>
              <a:rPr lang="en-US" sz="3000" dirty="0" smtClean="0"/>
              <a:t>friendly chatter </a:t>
            </a:r>
            <a:r>
              <a:rPr lang="en-US" sz="3000" dirty="0"/>
              <a:t>and outright nagging, he made us order, finish up, and clear out. He seemed to see </a:t>
            </a:r>
            <a:r>
              <a:rPr lang="en-US" sz="3000" dirty="0" smtClean="0"/>
              <a:t>us only </a:t>
            </a:r>
            <a:r>
              <a:rPr lang="en-US" sz="3000" dirty="0"/>
              <a:t>as automatic tip machines. The food and low prices bring the customers in the door. </a:t>
            </a:r>
            <a:r>
              <a:rPr lang="en-US" sz="3000" dirty="0" smtClean="0"/>
              <a:t>The service </a:t>
            </a:r>
            <a:r>
              <a:rPr lang="en-US" sz="3000" dirty="0"/>
              <a:t>should not push them out</a:t>
            </a:r>
            <a:r>
              <a:rPr lang="en-US" sz="3000" dirty="0" smtClean="0"/>
              <a:t>.</a:t>
            </a:r>
            <a:endParaRPr lang="en-US" sz="3000" dirty="0"/>
          </a:p>
        </p:txBody>
      </p:sp>
    </p:spTree>
    <p:extLst>
      <p:ext uri="{BB962C8B-B14F-4D97-AF65-F5344CB8AC3E}">
        <p14:creationId xmlns:p14="http://schemas.microsoft.com/office/powerpoint/2010/main" val="23469683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ndernikGold"/>
                <a:cs typeface="IndernikGold"/>
              </a:rPr>
              <a:t>Mini Quiz</a:t>
            </a:r>
            <a:endParaRPr lang="en-US" dirty="0">
              <a:latin typeface="IndernikGold"/>
              <a:cs typeface="IndernikGold"/>
            </a:endParaRPr>
          </a:p>
        </p:txBody>
      </p:sp>
      <p:sp>
        <p:nvSpPr>
          <p:cNvPr id="3" name="Content Placeholder 2"/>
          <p:cNvSpPr>
            <a:spLocks noGrp="1"/>
          </p:cNvSpPr>
          <p:nvPr>
            <p:ph idx="1"/>
          </p:nvPr>
        </p:nvSpPr>
        <p:spPr/>
        <p:txBody>
          <a:bodyPr/>
          <a:lstStyle/>
          <a:p>
            <a:pPr marL="0" indent="0">
              <a:buNone/>
            </a:pPr>
            <a:r>
              <a:rPr lang="en-US" dirty="0"/>
              <a:t>1. The tone of the passage is</a:t>
            </a:r>
          </a:p>
          <a:p>
            <a:pPr marL="0" indent="0">
              <a:buNone/>
            </a:pPr>
            <a:r>
              <a:rPr lang="en-US" dirty="0"/>
              <a:t>a. sad. 			c. plain and factual.</a:t>
            </a:r>
          </a:p>
          <a:p>
            <a:pPr marL="0" indent="0">
              <a:buNone/>
            </a:pPr>
            <a:r>
              <a:rPr lang="en-US" dirty="0"/>
              <a:t>b. boastful.		d. critical, or finds fault.</a:t>
            </a:r>
          </a:p>
          <a:p>
            <a:pPr marL="0" indent="0">
              <a:buNone/>
            </a:pPr>
            <a:endParaRPr lang="en-US" dirty="0"/>
          </a:p>
          <a:p>
            <a:pPr marL="0" indent="0">
              <a:buNone/>
            </a:pPr>
            <a:r>
              <a:rPr lang="en-US" dirty="0"/>
              <a:t>2. The writer says, “He seemed to see us only as automatic tip machines.” The tone of this sentence </a:t>
            </a:r>
            <a:r>
              <a:rPr lang="en-US" dirty="0" smtClean="0"/>
              <a:t>is _____________ because…</a:t>
            </a:r>
            <a:endParaRPr lang="en-US" dirty="0"/>
          </a:p>
          <a:p>
            <a:endParaRPr lang="en-US" dirty="0"/>
          </a:p>
        </p:txBody>
      </p:sp>
    </p:spTree>
    <p:extLst>
      <p:ext uri="{BB962C8B-B14F-4D97-AF65-F5344CB8AC3E}">
        <p14:creationId xmlns:p14="http://schemas.microsoft.com/office/powerpoint/2010/main" val="333408490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ndernikGold"/>
                <a:cs typeface="IndernikGold"/>
              </a:rPr>
              <a:t>Poetic devices</a:t>
            </a:r>
            <a:endParaRPr lang="en-US" dirty="0">
              <a:latin typeface="IndernikGold"/>
              <a:cs typeface="IndernikGold"/>
            </a:endParaRPr>
          </a:p>
        </p:txBody>
      </p:sp>
      <p:grpSp>
        <p:nvGrpSpPr>
          <p:cNvPr id="9" name="Group 8"/>
          <p:cNvGrpSpPr/>
          <p:nvPr/>
        </p:nvGrpSpPr>
        <p:grpSpPr>
          <a:xfrm>
            <a:off x="372981" y="1417639"/>
            <a:ext cx="2662675" cy="4979402"/>
            <a:chOff x="626283" y="1634892"/>
            <a:chExt cx="2662674" cy="4979402"/>
          </a:xfrm>
        </p:grpSpPr>
        <p:sp>
          <p:nvSpPr>
            <p:cNvPr id="5" name="Process 4"/>
            <p:cNvSpPr/>
            <p:nvPr/>
          </p:nvSpPr>
          <p:spPr>
            <a:xfrm rot="16200000">
              <a:off x="-802235" y="3063410"/>
              <a:ext cx="4193959" cy="1336924"/>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400" dirty="0" smtClean="0">
                  <a:latin typeface="IndernikGold"/>
                  <a:cs typeface="IndernikGold"/>
                </a:rPr>
                <a:t>AUDITORY</a:t>
              </a:r>
              <a:endParaRPr lang="en-US" sz="5400" dirty="0">
                <a:latin typeface="IndernikGold"/>
                <a:cs typeface="IndernikGold"/>
              </a:endParaRPr>
            </a:p>
          </p:txBody>
        </p:sp>
        <p:pic>
          <p:nvPicPr>
            <p:cNvPr id="8" name="Picture 7"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4318" y="4233006"/>
              <a:ext cx="1584639" cy="2381288"/>
            </a:xfrm>
            <a:prstGeom prst="rect">
              <a:avLst/>
            </a:prstGeom>
          </p:spPr>
        </p:pic>
      </p:grpSp>
      <p:grpSp>
        <p:nvGrpSpPr>
          <p:cNvPr id="11" name="Group 10"/>
          <p:cNvGrpSpPr/>
          <p:nvPr/>
        </p:nvGrpSpPr>
        <p:grpSpPr>
          <a:xfrm>
            <a:off x="3170051" y="1459201"/>
            <a:ext cx="3085861" cy="4979405"/>
            <a:chOff x="3576412" y="1634889"/>
            <a:chExt cx="3085861" cy="4979405"/>
          </a:xfrm>
        </p:grpSpPr>
        <p:sp>
          <p:nvSpPr>
            <p:cNvPr id="6" name="Process 5"/>
            <p:cNvSpPr/>
            <p:nvPr/>
          </p:nvSpPr>
          <p:spPr>
            <a:xfrm rot="16200000">
              <a:off x="2147894" y="3063407"/>
              <a:ext cx="4193959" cy="1336924"/>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400" dirty="0" smtClean="0">
                  <a:latin typeface="IndernikGold"/>
                  <a:cs typeface="IndernikGold"/>
                </a:rPr>
                <a:t>COGNITIVE</a:t>
              </a:r>
              <a:endParaRPr lang="en-US" sz="5400" dirty="0">
                <a:latin typeface="IndernikGold"/>
                <a:cs typeface="IndernikGold"/>
              </a:endParaRPr>
            </a:p>
          </p:txBody>
        </p:sp>
        <p:pic>
          <p:nvPicPr>
            <p:cNvPr id="10" name="Picture 9" descr="imag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27097" y="5014973"/>
              <a:ext cx="2135176" cy="1599321"/>
            </a:xfrm>
            <a:prstGeom prst="rect">
              <a:avLst/>
            </a:prstGeom>
          </p:spPr>
        </p:pic>
      </p:grpSp>
      <p:grpSp>
        <p:nvGrpSpPr>
          <p:cNvPr id="13" name="Group 12"/>
          <p:cNvGrpSpPr/>
          <p:nvPr/>
        </p:nvGrpSpPr>
        <p:grpSpPr>
          <a:xfrm>
            <a:off x="6510010" y="1459202"/>
            <a:ext cx="2633991" cy="4768054"/>
            <a:chOff x="6510010" y="1459201"/>
            <a:chExt cx="2633990" cy="4768054"/>
          </a:xfrm>
        </p:grpSpPr>
        <p:sp>
          <p:nvSpPr>
            <p:cNvPr id="7" name="Process 6"/>
            <p:cNvSpPr/>
            <p:nvPr/>
          </p:nvSpPr>
          <p:spPr>
            <a:xfrm rot="16200000">
              <a:off x="5334336" y="2634875"/>
              <a:ext cx="4193959" cy="1842612"/>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400" dirty="0" smtClean="0">
                  <a:latin typeface="IndernikGold"/>
                  <a:cs typeface="IndernikGold"/>
                </a:rPr>
                <a:t>FORM and purpose</a:t>
              </a:r>
              <a:endParaRPr lang="en-US" sz="5400" dirty="0">
                <a:latin typeface="IndernikGold"/>
                <a:cs typeface="IndernikGold"/>
              </a:endParaRPr>
            </a:p>
          </p:txBody>
        </p:sp>
        <p:pic>
          <p:nvPicPr>
            <p:cNvPr id="12" name="Picture 11" descr="body-shape.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602" y="5079069"/>
              <a:ext cx="2460398" cy="1148186"/>
            </a:xfrm>
            <a:prstGeom prst="rect">
              <a:avLst/>
            </a:prstGeom>
          </p:spPr>
        </p:pic>
      </p:grpSp>
    </p:spTree>
    <p:extLst>
      <p:ext uri="{BB962C8B-B14F-4D97-AF65-F5344CB8AC3E}">
        <p14:creationId xmlns:p14="http://schemas.microsoft.com/office/powerpoint/2010/main" val="13509673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ndernikGold"/>
                <a:cs typeface="IndernikGold"/>
              </a:rPr>
              <a:t>Auditory devices</a:t>
            </a:r>
            <a:endParaRPr lang="en-US" dirty="0"/>
          </a:p>
        </p:txBody>
      </p:sp>
      <p:sp>
        <p:nvSpPr>
          <p:cNvPr id="3" name="Content Placeholder 2"/>
          <p:cNvSpPr>
            <a:spLocks noGrp="1"/>
          </p:cNvSpPr>
          <p:nvPr>
            <p:ph idx="1"/>
          </p:nvPr>
        </p:nvSpPr>
        <p:spPr/>
        <p:txBody>
          <a:bodyPr/>
          <a:lstStyle/>
          <a:p>
            <a:pPr>
              <a:buFont typeface="Wingdings" charset="2"/>
              <a:buChar char="q"/>
            </a:pPr>
            <a:r>
              <a:rPr lang="en-US" dirty="0" smtClean="0"/>
              <a:t> Auditory = what you hear</a:t>
            </a:r>
          </a:p>
          <a:p>
            <a:pPr>
              <a:buFont typeface="Wingdings" charset="2"/>
              <a:buChar char="q"/>
            </a:pPr>
            <a:r>
              <a:rPr lang="en-US" dirty="0" smtClean="0"/>
              <a:t> How does what you hear affect the TONE?</a:t>
            </a:r>
          </a:p>
          <a:p>
            <a:endParaRPr lang="en-US" dirty="0"/>
          </a:p>
          <a:p>
            <a:pPr lvl="1"/>
            <a:r>
              <a:rPr lang="en-US" dirty="0" smtClean="0"/>
              <a:t>Rhythm </a:t>
            </a:r>
          </a:p>
          <a:p>
            <a:pPr lvl="1"/>
            <a:r>
              <a:rPr lang="en-US" dirty="0" smtClean="0"/>
              <a:t>Rhyme</a:t>
            </a:r>
          </a:p>
          <a:p>
            <a:endParaRPr lang="en-US" dirty="0"/>
          </a:p>
          <a:p>
            <a:pPr marL="0" indent="0">
              <a:buNone/>
            </a:pPr>
            <a:endParaRPr lang="en-US" dirty="0"/>
          </a:p>
        </p:txBody>
      </p:sp>
    </p:spTree>
    <p:extLst>
      <p:ext uri="{BB962C8B-B14F-4D97-AF65-F5344CB8AC3E}">
        <p14:creationId xmlns:p14="http://schemas.microsoft.com/office/powerpoint/2010/main" val="248822683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ndernikGold"/>
                <a:cs typeface="IndernikGold"/>
              </a:rPr>
              <a:t>explication</a:t>
            </a:r>
            <a:endParaRPr lang="en-US" dirty="0">
              <a:latin typeface="IndernikGold"/>
              <a:cs typeface="IndernikGold"/>
            </a:endParaRPr>
          </a:p>
        </p:txBody>
      </p:sp>
      <p:sp>
        <p:nvSpPr>
          <p:cNvPr id="3" name="Content Placeholder 2"/>
          <p:cNvSpPr>
            <a:spLocks noGrp="1"/>
          </p:cNvSpPr>
          <p:nvPr>
            <p:ph idx="1"/>
          </p:nvPr>
        </p:nvSpPr>
        <p:spPr>
          <a:xfrm>
            <a:off x="457200" y="1600200"/>
            <a:ext cx="8229600" cy="4975578"/>
          </a:xfrm>
        </p:spPr>
        <p:txBody>
          <a:bodyPr>
            <a:normAutofit fontScale="92500"/>
          </a:bodyPr>
          <a:lstStyle/>
          <a:p>
            <a:pPr marL="0" indent="0" algn="ctr">
              <a:buNone/>
            </a:pPr>
            <a:r>
              <a:rPr lang="en-US" sz="4000" dirty="0" smtClean="0"/>
              <a:t>Root Word: </a:t>
            </a:r>
            <a:r>
              <a:rPr lang="en-US" sz="4300" dirty="0" smtClean="0">
                <a:latin typeface="IndernikGold"/>
                <a:cs typeface="IndernikGold"/>
              </a:rPr>
              <a:t>Explicate</a:t>
            </a:r>
          </a:p>
          <a:p>
            <a:pPr marL="0" indent="0" algn="ctr">
              <a:buNone/>
            </a:pPr>
            <a:r>
              <a:rPr lang="en-US" sz="4000" dirty="0" smtClean="0"/>
              <a:t>V. To clarify, to illuminate, to expose</a:t>
            </a:r>
          </a:p>
          <a:p>
            <a:pPr marL="0" indent="0" algn="ctr">
              <a:buNone/>
            </a:pPr>
            <a:endParaRPr lang="en-US" sz="4000" dirty="0"/>
          </a:p>
          <a:p>
            <a:pPr marL="0" indent="0" algn="ctr">
              <a:buNone/>
            </a:pPr>
            <a:r>
              <a:rPr lang="en-US" sz="4000" i="1" dirty="0" smtClean="0"/>
              <a:t>Write an explication that clarifies and exposes the poem’s meaning. </a:t>
            </a:r>
          </a:p>
          <a:p>
            <a:pPr marL="0" indent="0" algn="ctr">
              <a:buNone/>
            </a:pPr>
            <a:r>
              <a:rPr lang="en-US" sz="4000" i="1" dirty="0" smtClean="0"/>
              <a:t>Give details to demonstrate </a:t>
            </a:r>
            <a:r>
              <a:rPr lang="en-US" sz="4000" i="1" dirty="0" smtClean="0">
                <a:solidFill>
                  <a:srgbClr val="FFFF00"/>
                </a:solidFill>
              </a:rPr>
              <a:t>HOW</a:t>
            </a:r>
            <a:r>
              <a:rPr lang="en-US" sz="4000" i="1" dirty="0" smtClean="0"/>
              <a:t> the author creates that meaning figuratively. </a:t>
            </a:r>
          </a:p>
        </p:txBody>
      </p:sp>
    </p:spTree>
    <p:extLst>
      <p:ext uri="{BB962C8B-B14F-4D97-AF65-F5344CB8AC3E}">
        <p14:creationId xmlns:p14="http://schemas.microsoft.com/office/powerpoint/2010/main" val="137817355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Explicate Poetry </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1358454010"/>
              </p:ext>
            </p:extLst>
          </p:nvPr>
        </p:nvGraphicFramePr>
        <p:xfrm>
          <a:off x="2083506" y="1608667"/>
          <a:ext cx="4788607" cy="5082434"/>
        </p:xfrm>
        <a:graphic>
          <a:graphicData uri="http://schemas.openxmlformats.org/presentationml/2006/ole">
            <mc:AlternateContent xmlns:mc="http://schemas.openxmlformats.org/markup-compatibility/2006">
              <mc:Choice xmlns:v="urn:schemas-microsoft-com:vml" Requires="v">
                <p:oleObj spid="_x0000_s1101" name="Document" r:id="rId3" imgW="7061200" imgH="7493000" progId="Word.Document.12">
                  <p:embed/>
                </p:oleObj>
              </mc:Choice>
              <mc:Fallback>
                <p:oleObj name="Document" r:id="rId3" imgW="7061200" imgH="7493000" progId="Word.Document.12">
                  <p:embed/>
                  <p:pic>
                    <p:nvPicPr>
                      <p:cNvPr id="0" name=""/>
                      <p:cNvPicPr/>
                      <p:nvPr/>
                    </p:nvPicPr>
                    <p:blipFill>
                      <a:blip r:embed="rId4"/>
                      <a:stretch>
                        <a:fillRect/>
                      </a:stretch>
                    </p:blipFill>
                    <p:spPr>
                      <a:xfrm>
                        <a:off x="2083506" y="1608667"/>
                        <a:ext cx="4788607" cy="5082434"/>
                      </a:xfrm>
                      <a:prstGeom prst="rect">
                        <a:avLst/>
                      </a:prstGeom>
                    </p:spPr>
                  </p:pic>
                </p:oleObj>
              </mc:Fallback>
            </mc:AlternateContent>
          </a:graphicData>
        </a:graphic>
      </p:graphicFrame>
    </p:spTree>
    <p:extLst>
      <p:ext uri="{BB962C8B-B14F-4D97-AF65-F5344CB8AC3E}">
        <p14:creationId xmlns:p14="http://schemas.microsoft.com/office/powerpoint/2010/main" val="95184849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ndernikGold"/>
                <a:cs typeface="IndernikGold"/>
              </a:rPr>
              <a:t>Unearthing Meaning</a:t>
            </a:r>
            <a:endParaRPr lang="en-US" dirty="0">
              <a:latin typeface="IndernikGold"/>
              <a:cs typeface="IndernikGold"/>
            </a:endParaRPr>
          </a:p>
        </p:txBody>
      </p:sp>
      <p:pic>
        <p:nvPicPr>
          <p:cNvPr id="4" name="Picture 3" descr="Screen Shot 2015-01-21 at 9.12.1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167" y="1220612"/>
            <a:ext cx="3937000" cy="5461000"/>
          </a:xfrm>
          <a:prstGeom prst="rect">
            <a:avLst/>
          </a:prstGeom>
        </p:spPr>
      </p:pic>
      <p:sp>
        <p:nvSpPr>
          <p:cNvPr id="6" name="TextBox 5"/>
          <p:cNvSpPr txBox="1"/>
          <p:nvPr/>
        </p:nvSpPr>
        <p:spPr>
          <a:xfrm>
            <a:off x="4854223" y="1417639"/>
            <a:ext cx="4078111" cy="2862323"/>
          </a:xfrm>
          <a:prstGeom prst="rect">
            <a:avLst/>
          </a:prstGeom>
          <a:noFill/>
        </p:spPr>
        <p:txBody>
          <a:bodyPr wrap="square" rtlCol="0">
            <a:spAutoFit/>
          </a:bodyPr>
          <a:lstStyle/>
          <a:p>
            <a:r>
              <a:rPr lang="en-US" dirty="0" smtClean="0">
                <a:solidFill>
                  <a:srgbClr val="FFFF00"/>
                </a:solidFill>
              </a:rPr>
              <a:t>Title:</a:t>
            </a:r>
          </a:p>
          <a:p>
            <a:endParaRPr lang="en-US" dirty="0"/>
          </a:p>
          <a:p>
            <a:r>
              <a:rPr lang="en-US" dirty="0" smtClean="0">
                <a:solidFill>
                  <a:srgbClr val="FFFF00"/>
                </a:solidFill>
              </a:rPr>
              <a:t>Patterns:</a:t>
            </a:r>
          </a:p>
          <a:p>
            <a:endParaRPr lang="en-US" dirty="0"/>
          </a:p>
          <a:p>
            <a:r>
              <a:rPr lang="en-US" dirty="0" smtClean="0">
                <a:solidFill>
                  <a:srgbClr val="FFFF00"/>
                </a:solidFill>
              </a:rPr>
              <a:t>Auditory:</a:t>
            </a:r>
            <a:endParaRPr lang="en-US" dirty="0" smtClean="0"/>
          </a:p>
          <a:p>
            <a:endParaRPr lang="en-US" dirty="0"/>
          </a:p>
          <a:p>
            <a:r>
              <a:rPr lang="en-US" dirty="0" smtClean="0"/>
              <a:t>Cognitive:</a:t>
            </a:r>
          </a:p>
          <a:p>
            <a:r>
              <a:rPr lang="en-US" dirty="0" smtClean="0"/>
              <a:t>Literal:</a:t>
            </a:r>
          </a:p>
          <a:p>
            <a:r>
              <a:rPr lang="en-US" dirty="0" smtClean="0"/>
              <a:t>Figurative:</a:t>
            </a:r>
          </a:p>
          <a:p>
            <a:endParaRPr lang="en-US" dirty="0" smtClean="0"/>
          </a:p>
        </p:txBody>
      </p:sp>
    </p:spTree>
    <p:extLst>
      <p:ext uri="{BB962C8B-B14F-4D97-AF65-F5344CB8AC3E}">
        <p14:creationId xmlns:p14="http://schemas.microsoft.com/office/powerpoint/2010/main" val="77771876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ndernikGold"/>
                <a:cs typeface="IndernikGold"/>
              </a:rPr>
              <a:t>Rhythm</a:t>
            </a:r>
            <a:endParaRPr lang="en-US" dirty="0">
              <a:latin typeface="IndernikGold"/>
              <a:cs typeface="IndernikGold"/>
            </a:endParaRPr>
          </a:p>
        </p:txBody>
      </p:sp>
      <p:sp>
        <p:nvSpPr>
          <p:cNvPr id="3" name="Content Placeholder 2"/>
          <p:cNvSpPr>
            <a:spLocks noGrp="1"/>
          </p:cNvSpPr>
          <p:nvPr>
            <p:ph idx="1"/>
          </p:nvPr>
        </p:nvSpPr>
        <p:spPr>
          <a:xfrm>
            <a:off x="457200" y="1600200"/>
            <a:ext cx="8229600" cy="5159022"/>
          </a:xfrm>
        </p:spPr>
        <p:txBody>
          <a:bodyPr>
            <a:normAutofit fontScale="85000" lnSpcReduction="10000"/>
          </a:bodyPr>
          <a:lstStyle/>
          <a:p>
            <a:pPr>
              <a:buFont typeface="Wingdings" charset="2"/>
              <a:buChar char="q"/>
            </a:pPr>
            <a:r>
              <a:rPr lang="en-US" dirty="0" smtClean="0"/>
              <a:t>Pattern of stresses within a sentence.</a:t>
            </a:r>
          </a:p>
          <a:p>
            <a:pPr lvl="1">
              <a:buFont typeface="Wingdings" charset="2"/>
              <a:buChar char="q"/>
            </a:pPr>
            <a:r>
              <a:rPr lang="en-US" dirty="0"/>
              <a:t> </a:t>
            </a:r>
            <a:r>
              <a:rPr lang="en-US" dirty="0" smtClean="0"/>
              <a:t>Stressed vs. Unstressed</a:t>
            </a:r>
          </a:p>
          <a:p>
            <a:pPr lvl="1">
              <a:buFont typeface="Wingdings" charset="2"/>
              <a:buChar char="q"/>
            </a:pPr>
            <a:r>
              <a:rPr lang="en-US" dirty="0"/>
              <a:t> </a:t>
            </a:r>
            <a:r>
              <a:rPr lang="en-US" dirty="0" smtClean="0"/>
              <a:t>Foot = number of syllables</a:t>
            </a:r>
          </a:p>
          <a:p>
            <a:pPr lvl="1">
              <a:buFont typeface="Wingdings" charset="2"/>
              <a:buChar char="q"/>
            </a:pPr>
            <a:r>
              <a:rPr lang="en-US" dirty="0"/>
              <a:t> </a:t>
            </a:r>
            <a:r>
              <a:rPr lang="en-US" dirty="0" smtClean="0"/>
              <a:t>Iambic = unstressed followed by a stressed</a:t>
            </a:r>
          </a:p>
          <a:p>
            <a:pPr lvl="1">
              <a:buFont typeface="Wingdings" charset="2"/>
              <a:buChar char="q"/>
            </a:pPr>
            <a:r>
              <a:rPr lang="en-US" dirty="0" smtClean="0"/>
              <a:t> Trochaic = stressed followed by unstressed</a:t>
            </a:r>
          </a:p>
          <a:p>
            <a:pPr lvl="1">
              <a:buFont typeface="Wingdings" charset="2"/>
              <a:buChar char="q"/>
            </a:pPr>
            <a:r>
              <a:rPr lang="en-US" dirty="0" smtClean="0"/>
              <a:t> Dactylic =  1 stressed followed by 2 unstressed</a:t>
            </a:r>
          </a:p>
          <a:p>
            <a:pPr lvl="1">
              <a:buFont typeface="Wingdings" charset="2"/>
              <a:buChar char="q"/>
            </a:pPr>
            <a:r>
              <a:rPr lang="en-US" dirty="0"/>
              <a:t> </a:t>
            </a:r>
            <a:r>
              <a:rPr lang="en-US" dirty="0" smtClean="0"/>
              <a:t>Anapestic = 2 stressed followed by 1 unstressed</a:t>
            </a:r>
          </a:p>
          <a:p>
            <a:pPr>
              <a:buFont typeface="Wingdings" charset="2"/>
              <a:buChar char="q"/>
            </a:pPr>
            <a:r>
              <a:rPr lang="en-US" dirty="0"/>
              <a:t>Free Verse = no metric and no rhythm </a:t>
            </a:r>
          </a:p>
          <a:p>
            <a:pPr>
              <a:buFont typeface="Wingdings" charset="2"/>
              <a:buChar char="q"/>
            </a:pPr>
            <a:r>
              <a:rPr lang="en-US" dirty="0"/>
              <a:t>Blank Verse = metric by no rhythm</a:t>
            </a:r>
          </a:p>
          <a:p>
            <a:pPr marL="457200" lvl="1" indent="0">
              <a:buNone/>
            </a:pPr>
            <a:r>
              <a:rPr lang="en-US" dirty="0" smtClean="0">
                <a:hlinkClick r:id="rId2"/>
              </a:rPr>
              <a:t> </a:t>
            </a:r>
          </a:p>
          <a:p>
            <a:pPr>
              <a:buFont typeface="Wingdings" charset="2"/>
              <a:buChar char="q"/>
            </a:pPr>
            <a:r>
              <a:rPr lang="en-US" dirty="0" smtClean="0">
                <a:hlinkClick r:id="rId2"/>
              </a:rPr>
              <a:t>https</a:t>
            </a:r>
            <a:r>
              <a:rPr lang="en-US" dirty="0">
                <a:hlinkClick r:id="rId2"/>
              </a:rPr>
              <a:t>://www.youtube.com/watch?v=</a:t>
            </a:r>
            <a:r>
              <a:rPr lang="en-US" dirty="0" smtClean="0">
                <a:hlinkClick r:id="rId2"/>
              </a:rPr>
              <a:t>IhzGjc6qBWQ</a:t>
            </a:r>
            <a:endParaRPr lang="en-US" dirty="0" smtClean="0"/>
          </a:p>
          <a:p>
            <a:pPr lvl="1">
              <a:buFont typeface="Wingdings" charset="2"/>
              <a:buChar char="q"/>
            </a:pPr>
            <a:r>
              <a:rPr lang="en-US" dirty="0"/>
              <a:t> </a:t>
            </a:r>
            <a:r>
              <a:rPr lang="en-US" dirty="0" smtClean="0"/>
              <a:t>Honors: Part 3 on the Writing Lyrics Post on </a:t>
            </a:r>
            <a:r>
              <a:rPr lang="en-US" dirty="0" err="1" smtClean="0"/>
              <a:t>Weebly</a:t>
            </a:r>
            <a:endParaRPr lang="en-US" dirty="0" smtClean="0"/>
          </a:p>
          <a:p>
            <a:pPr>
              <a:buFont typeface="Wingdings" charset="2"/>
              <a:buChar char="q"/>
            </a:pPr>
            <a:endParaRPr lang="en-US" dirty="0" smtClean="0"/>
          </a:p>
          <a:p>
            <a:pPr>
              <a:buFont typeface="Wingdings" charset="2"/>
              <a:buChar char="q"/>
            </a:pPr>
            <a:endParaRPr lang="en-US" dirty="0" smtClean="0"/>
          </a:p>
          <a:p>
            <a:pPr marL="0" indent="0">
              <a:buNone/>
            </a:pPr>
            <a:endParaRPr lang="en-US" dirty="0"/>
          </a:p>
          <a:p>
            <a:endParaRPr lang="en-US" dirty="0"/>
          </a:p>
        </p:txBody>
      </p:sp>
    </p:spTree>
    <p:extLst>
      <p:ext uri="{BB962C8B-B14F-4D97-AF65-F5344CB8AC3E}">
        <p14:creationId xmlns:p14="http://schemas.microsoft.com/office/powerpoint/2010/main" val="32717229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ndernikGold"/>
                <a:cs typeface="IndernikGold"/>
              </a:rPr>
              <a:t>Rhythm</a:t>
            </a:r>
            <a:endParaRPr lang="en-US" dirty="0">
              <a:latin typeface="IndernikGold"/>
              <a:cs typeface="IndernikGold"/>
            </a:endParaRPr>
          </a:p>
        </p:txBody>
      </p:sp>
      <p:sp>
        <p:nvSpPr>
          <p:cNvPr id="3" name="Content Placeholder 2"/>
          <p:cNvSpPr>
            <a:spLocks noGrp="1"/>
          </p:cNvSpPr>
          <p:nvPr>
            <p:ph idx="1"/>
          </p:nvPr>
        </p:nvSpPr>
        <p:spPr/>
        <p:txBody>
          <a:bodyPr/>
          <a:lstStyle/>
          <a:p>
            <a:pPr>
              <a:buFont typeface="Wingdings" charset="2"/>
              <a:buChar char="q"/>
            </a:pPr>
            <a:r>
              <a:rPr lang="en-US" dirty="0" smtClean="0"/>
              <a:t> Pattern of stresses within a sentence.</a:t>
            </a:r>
          </a:p>
          <a:p>
            <a:pPr marL="0" indent="0">
              <a:buNone/>
            </a:pPr>
            <a:endParaRPr lang="en-US" dirty="0" smtClean="0"/>
          </a:p>
          <a:p>
            <a:pPr>
              <a:buFont typeface="Wingdings" charset="2"/>
              <a:buChar char="q"/>
            </a:pPr>
            <a:endParaRPr lang="en-US" dirty="0" smtClean="0"/>
          </a:p>
          <a:p>
            <a:pPr marL="0" indent="0">
              <a:buNone/>
            </a:pPr>
            <a:endParaRPr lang="en-US" dirty="0"/>
          </a:p>
          <a:p>
            <a:endParaRPr lang="en-US" dirty="0"/>
          </a:p>
        </p:txBody>
      </p:sp>
      <p:pic>
        <p:nvPicPr>
          <p:cNvPr id="4" name="Picture 3" descr="Screen Shot 2015-01-20 at 9.09.4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311" y="2447571"/>
            <a:ext cx="7124700" cy="4051300"/>
          </a:xfrm>
          <a:prstGeom prst="rect">
            <a:avLst/>
          </a:prstGeom>
        </p:spPr>
      </p:pic>
    </p:spTree>
    <p:extLst>
      <p:ext uri="{BB962C8B-B14F-4D97-AF65-F5344CB8AC3E}">
        <p14:creationId xmlns:p14="http://schemas.microsoft.com/office/powerpoint/2010/main" val="80849413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IndernikGold"/>
                <a:cs typeface="IndernikGold"/>
              </a:rPr>
              <a:t>Rhythm "Thinking Out Loud" by Ed </a:t>
            </a:r>
            <a:r>
              <a:rPr lang="en-US" b="1" dirty="0" err="1" smtClean="0">
                <a:latin typeface="IndernikGold"/>
                <a:cs typeface="IndernikGold"/>
              </a:rPr>
              <a:t>Sheeran</a:t>
            </a:r>
            <a:endParaRPr lang="en-US" dirty="0">
              <a:latin typeface="IndernikGold"/>
              <a:cs typeface="IndernikGold"/>
            </a:endParaRPr>
          </a:p>
        </p:txBody>
      </p:sp>
      <p:sp>
        <p:nvSpPr>
          <p:cNvPr id="3" name="Content Placeholder 2"/>
          <p:cNvSpPr>
            <a:spLocks noGrp="1"/>
          </p:cNvSpPr>
          <p:nvPr>
            <p:ph idx="1"/>
          </p:nvPr>
        </p:nvSpPr>
        <p:spPr/>
        <p:txBody>
          <a:bodyPr>
            <a:normAutofit fontScale="47500" lnSpcReduction="20000"/>
          </a:bodyPr>
          <a:lstStyle/>
          <a:p>
            <a:pPr marL="0" indent="0" algn="ctr">
              <a:buNone/>
            </a:pPr>
            <a:r>
              <a:rPr lang="en-US" sz="4500" dirty="0" smtClean="0"/>
              <a:t>(</a:t>
            </a:r>
            <a:r>
              <a:rPr lang="en-US" sz="4500" dirty="0"/>
              <a:t>AUDITORY) Rhythm </a:t>
            </a:r>
            <a:r>
              <a:rPr lang="en-US" sz="4500" dirty="0" smtClean="0"/>
              <a:t>Explication</a:t>
            </a:r>
          </a:p>
          <a:p>
            <a:pPr marL="0" indent="0">
              <a:buNone/>
            </a:pPr>
            <a:endParaRPr lang="en-US" sz="4500" dirty="0"/>
          </a:p>
          <a:p>
            <a:pPr marL="0" indent="0">
              <a:lnSpc>
                <a:spcPct val="120000"/>
              </a:lnSpc>
              <a:buNone/>
            </a:pPr>
            <a:r>
              <a:rPr lang="en-US" sz="4500" dirty="0" smtClean="0"/>
              <a:t>By </a:t>
            </a:r>
            <a:r>
              <a:rPr lang="en-US" sz="4500" dirty="0"/>
              <a:t>looking at the lyrics of ____________________’s song, </a:t>
            </a:r>
            <a:endParaRPr lang="en-US" sz="4500" dirty="0" smtClean="0"/>
          </a:p>
          <a:p>
            <a:pPr marL="0" indent="0">
              <a:lnSpc>
                <a:spcPct val="120000"/>
              </a:lnSpc>
              <a:buNone/>
            </a:pPr>
            <a:r>
              <a:rPr lang="en-US" sz="4500" dirty="0" smtClean="0"/>
              <a:t>“</a:t>
            </a:r>
            <a:r>
              <a:rPr lang="en-US" sz="4500" dirty="0"/>
              <a:t>_____________________, ” the author uses a __________ </a:t>
            </a:r>
            <a:endParaRPr lang="en-US" sz="4500" dirty="0" smtClean="0"/>
          </a:p>
          <a:p>
            <a:pPr marL="0" indent="0">
              <a:lnSpc>
                <a:spcPct val="120000"/>
              </a:lnSpc>
              <a:buNone/>
            </a:pPr>
            <a:r>
              <a:rPr lang="en-US" sz="4500" dirty="0" smtClean="0"/>
              <a:t>(</a:t>
            </a:r>
            <a:r>
              <a:rPr lang="en-US" sz="4500" dirty="0"/>
              <a:t>upbeat, downbeat, slow, fast-paced) rhythm to convey a ___________ </a:t>
            </a:r>
            <a:endParaRPr lang="en-US" sz="4500" dirty="0" smtClean="0"/>
          </a:p>
          <a:p>
            <a:pPr marL="0" indent="0">
              <a:lnSpc>
                <a:spcPct val="120000"/>
              </a:lnSpc>
              <a:buNone/>
            </a:pPr>
            <a:r>
              <a:rPr lang="en-US" sz="4500" dirty="0" smtClean="0"/>
              <a:t>tone</a:t>
            </a:r>
            <a:r>
              <a:rPr lang="en-US" sz="4500" dirty="0"/>
              <a:t>.  This is an important tool in creating a </a:t>
            </a:r>
            <a:r>
              <a:rPr lang="en-US" sz="4500" dirty="0" smtClean="0"/>
              <a:t>_________ </a:t>
            </a:r>
            <a:r>
              <a:rPr lang="en-US" sz="4500" dirty="0"/>
              <a:t>mood, as the audience feels _____________________________________________. In </a:t>
            </a:r>
            <a:endParaRPr lang="en-US" sz="4500" dirty="0" smtClean="0"/>
          </a:p>
          <a:p>
            <a:pPr marL="0" indent="0">
              <a:lnSpc>
                <a:spcPct val="120000"/>
              </a:lnSpc>
              <a:buNone/>
            </a:pPr>
            <a:r>
              <a:rPr lang="en-US" sz="4500" dirty="0" smtClean="0"/>
              <a:t>Lines, “________________________________________________</a:t>
            </a:r>
            <a:endParaRPr lang="en-US" sz="4500" dirty="0"/>
          </a:p>
          <a:p>
            <a:pPr marL="0" indent="0">
              <a:lnSpc>
                <a:spcPct val="120000"/>
              </a:lnSpc>
              <a:buNone/>
            </a:pPr>
            <a:r>
              <a:rPr lang="en-US" sz="4500" dirty="0" smtClean="0"/>
              <a:t>_________________________________________________” </a:t>
            </a:r>
            <a:r>
              <a:rPr lang="en-US" sz="4500" dirty="0"/>
              <a:t>(</a:t>
            </a:r>
            <a:r>
              <a:rPr lang="en-US" sz="4500" dirty="0" smtClean="0"/>
              <a:t>_____________artist</a:t>
            </a:r>
            <a:r>
              <a:rPr lang="en-US" sz="4500" dirty="0"/>
              <a:t>, _______line</a:t>
            </a:r>
            <a:r>
              <a:rPr lang="en-US" sz="4500" dirty="0" smtClean="0"/>
              <a:t>), it </a:t>
            </a:r>
            <a:r>
              <a:rPr lang="en-US" sz="4500" dirty="0"/>
              <a:t>further expresses the author’s idea that </a:t>
            </a:r>
            <a:r>
              <a:rPr lang="en-US" sz="4500" dirty="0" smtClean="0"/>
              <a:t>__________________________________________________________________________</a:t>
            </a:r>
            <a:r>
              <a:rPr lang="en-US" sz="4500" dirty="0"/>
              <a:t>. </a:t>
            </a:r>
          </a:p>
        </p:txBody>
      </p:sp>
    </p:spTree>
    <p:extLst>
      <p:ext uri="{BB962C8B-B14F-4D97-AF65-F5344CB8AC3E}">
        <p14:creationId xmlns:p14="http://schemas.microsoft.com/office/powerpoint/2010/main" val="151493717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913211"/>
          </a:xfrm>
        </p:spPr>
        <p:txBody>
          <a:bodyPr/>
          <a:lstStyle/>
          <a:p>
            <a:r>
              <a:rPr lang="en-US" dirty="0" smtClean="0">
                <a:latin typeface="IndernikGold"/>
                <a:cs typeface="IndernikGold"/>
              </a:rPr>
              <a:t>The </a:t>
            </a:r>
            <a:r>
              <a:rPr lang="en-US" dirty="0" err="1" smtClean="0">
                <a:latin typeface="IndernikGold"/>
                <a:cs typeface="IndernikGold"/>
              </a:rPr>
              <a:t>Setlist</a:t>
            </a:r>
            <a:r>
              <a:rPr lang="en-US" dirty="0">
                <a:latin typeface="IndernikGold"/>
                <a:cs typeface="IndernikGold"/>
              </a:rPr>
              <a:t> </a:t>
            </a:r>
            <a:r>
              <a:rPr lang="en-US" dirty="0" smtClean="0">
                <a:latin typeface="IndernikGold"/>
                <a:cs typeface="IndernikGold"/>
              </a:rPr>
              <a:t>challenge</a:t>
            </a:r>
            <a:endParaRPr lang="en-US" dirty="0">
              <a:latin typeface="IndernikGold"/>
              <a:cs typeface="IndernikGold"/>
            </a:endParaRPr>
          </a:p>
        </p:txBody>
      </p:sp>
      <p:sp>
        <p:nvSpPr>
          <p:cNvPr id="3" name="Content Placeholder 2"/>
          <p:cNvSpPr>
            <a:spLocks noGrp="1"/>
          </p:cNvSpPr>
          <p:nvPr>
            <p:ph idx="1"/>
          </p:nvPr>
        </p:nvSpPr>
        <p:spPr>
          <a:xfrm>
            <a:off x="185520" y="923406"/>
            <a:ext cx="8805069" cy="4640196"/>
          </a:xfrm>
        </p:spPr>
        <p:txBody>
          <a:bodyPr>
            <a:normAutofit fontScale="92500" lnSpcReduction="20000"/>
          </a:bodyPr>
          <a:lstStyle/>
          <a:p>
            <a:pPr marL="0" indent="0">
              <a:buNone/>
            </a:pPr>
            <a:r>
              <a:rPr lang="en-US" dirty="0"/>
              <a:t>Some say the music industry today shapes the world around us whether we want it to or not. It is evident in the coffee shops we visit, the malls we shop in, and the </a:t>
            </a:r>
            <a:r>
              <a:rPr lang="en-US" dirty="0" err="1"/>
              <a:t>S</a:t>
            </a:r>
            <a:r>
              <a:rPr lang="en-US" dirty="0" err="1" smtClean="0"/>
              <a:t>potify</a:t>
            </a:r>
            <a:r>
              <a:rPr lang="en-US" dirty="0" smtClean="0"/>
              <a:t> </a:t>
            </a:r>
            <a:r>
              <a:rPr lang="en-US" dirty="0"/>
              <a:t>tracks we scour. As design thinkers and learners, we want to make sure that we are relevant in creating music that generates revenue and pushes the limits of the industry, yet also builds positive culture around us and designs the world we want to live in. Not only is your challenge to research and discover progressive music in the industry, but also to be a part of writing lyrics that can make a difference just the same. </a:t>
            </a:r>
          </a:p>
        </p:txBody>
      </p:sp>
      <p:pic>
        <p:nvPicPr>
          <p:cNvPr id="4" name="Picture 3" descr="Screen Shot 2015-01-12 at 12.50.2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563602"/>
            <a:ext cx="9144000" cy="1294398"/>
          </a:xfrm>
          <a:prstGeom prst="rect">
            <a:avLst/>
          </a:prstGeom>
        </p:spPr>
      </p:pic>
    </p:spTree>
    <p:extLst>
      <p:ext uri="{BB962C8B-B14F-4D97-AF65-F5344CB8AC3E}">
        <p14:creationId xmlns:p14="http://schemas.microsoft.com/office/powerpoint/2010/main" val="336842294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IndernikGold"/>
                <a:cs typeface="IndernikGold"/>
              </a:rPr>
              <a:t>Rhyme</a:t>
            </a:r>
            <a:endParaRPr lang="en-US" dirty="0"/>
          </a:p>
        </p:txBody>
      </p:sp>
      <p:sp>
        <p:nvSpPr>
          <p:cNvPr id="3" name="Content Placeholder 2"/>
          <p:cNvSpPr>
            <a:spLocks noGrp="1"/>
          </p:cNvSpPr>
          <p:nvPr>
            <p:ph idx="1"/>
          </p:nvPr>
        </p:nvSpPr>
        <p:spPr/>
        <p:txBody>
          <a:bodyPr>
            <a:normAutofit fontScale="92500" lnSpcReduction="10000"/>
          </a:bodyPr>
          <a:lstStyle/>
          <a:p>
            <a:pPr>
              <a:buFont typeface="Wingdings" charset="2"/>
              <a:buChar char="q"/>
            </a:pPr>
            <a:r>
              <a:rPr lang="en-US" dirty="0" smtClean="0"/>
              <a:t>  Rhyme </a:t>
            </a:r>
            <a:r>
              <a:rPr lang="en-US" dirty="0" smtClean="0">
                <a:hlinkClick r:id="rId2"/>
              </a:rPr>
              <a:t>https</a:t>
            </a:r>
            <a:r>
              <a:rPr lang="en-US" dirty="0">
                <a:hlinkClick r:id="rId2"/>
              </a:rPr>
              <a:t>://www.youtube.com/watch?v=</a:t>
            </a:r>
            <a:r>
              <a:rPr lang="en-US" dirty="0" smtClean="0">
                <a:hlinkClick r:id="rId2"/>
              </a:rPr>
              <a:t>gYa36pKCHkQ</a:t>
            </a:r>
            <a:endParaRPr lang="en-US" dirty="0" smtClean="0"/>
          </a:p>
          <a:p>
            <a:pPr>
              <a:buFont typeface="Wingdings" charset="2"/>
              <a:buChar char="q"/>
            </a:pPr>
            <a:r>
              <a:rPr lang="en-US" dirty="0" smtClean="0"/>
              <a:t> Develop a 4 line rap </a:t>
            </a:r>
          </a:p>
          <a:p>
            <a:pPr>
              <a:buFont typeface="Wingdings" charset="2"/>
              <a:buChar char="q"/>
            </a:pPr>
            <a:r>
              <a:rPr lang="en-US" dirty="0" smtClean="0"/>
              <a:t> </a:t>
            </a:r>
            <a:r>
              <a:rPr lang="en-US" dirty="0" err="1" smtClean="0"/>
              <a:t>Flocabulary</a:t>
            </a:r>
            <a:r>
              <a:rPr lang="en-US" dirty="0" smtClean="0"/>
              <a:t>: Flow </a:t>
            </a:r>
            <a:r>
              <a:rPr lang="en-US" dirty="0" err="1" smtClean="0"/>
              <a:t>Dictionary</a:t>
            </a:r>
            <a:r>
              <a:rPr lang="en-US" dirty="0" err="1" smtClean="0">
                <a:hlinkClick r:id="rId3"/>
              </a:rPr>
              <a:t>http</a:t>
            </a:r>
            <a:r>
              <a:rPr lang="en-US" dirty="0">
                <a:hlinkClick r:id="rId3"/>
              </a:rPr>
              <a:t>://www.flocabulary.com/rap_rhyming_dictionary</a:t>
            </a:r>
            <a:r>
              <a:rPr lang="en-US" dirty="0" smtClean="0">
                <a:hlinkClick r:id="rId3"/>
              </a:rPr>
              <a:t>/</a:t>
            </a:r>
            <a:r>
              <a:rPr lang="en-US" dirty="0" smtClean="0"/>
              <a:t> </a:t>
            </a:r>
          </a:p>
          <a:p>
            <a:pPr>
              <a:buFont typeface="Wingdings" charset="2"/>
              <a:buChar char="q"/>
            </a:pPr>
            <a:r>
              <a:rPr lang="en-US" dirty="0"/>
              <a:t> </a:t>
            </a:r>
            <a:r>
              <a:rPr lang="en-US" dirty="0" smtClean="0"/>
              <a:t>Rap Beat: </a:t>
            </a:r>
            <a:r>
              <a:rPr lang="en-US" dirty="0" smtClean="0">
                <a:hlinkClick r:id="rId4"/>
              </a:rPr>
              <a:t>https</a:t>
            </a:r>
            <a:r>
              <a:rPr lang="en-US" dirty="0">
                <a:hlinkClick r:id="rId4"/>
              </a:rPr>
              <a:t>://www.youtube.com/watch?v=</a:t>
            </a:r>
            <a:r>
              <a:rPr lang="en-US" dirty="0" smtClean="0">
                <a:hlinkClick r:id="rId4"/>
              </a:rPr>
              <a:t>KZKeH5k4JMU</a:t>
            </a:r>
            <a:endParaRPr lang="en-US" dirty="0" smtClean="0"/>
          </a:p>
          <a:p>
            <a:pPr>
              <a:buFont typeface="Wingdings" charset="2"/>
              <a:buChar char="q"/>
            </a:pPr>
            <a:endParaRPr lang="en-US" dirty="0"/>
          </a:p>
        </p:txBody>
      </p:sp>
    </p:spTree>
    <p:extLst>
      <p:ext uri="{BB962C8B-B14F-4D97-AF65-F5344CB8AC3E}">
        <p14:creationId xmlns:p14="http://schemas.microsoft.com/office/powerpoint/2010/main" val="183956545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IndernikGold"/>
                <a:cs typeface="IndernikGold"/>
              </a:rPr>
              <a:t>Rhyme</a:t>
            </a:r>
            <a:endParaRPr lang="en-US" dirty="0"/>
          </a:p>
        </p:txBody>
      </p:sp>
      <p:sp>
        <p:nvSpPr>
          <p:cNvPr id="3" name="Content Placeholder 2"/>
          <p:cNvSpPr>
            <a:spLocks noGrp="1"/>
          </p:cNvSpPr>
          <p:nvPr>
            <p:ph idx="1"/>
          </p:nvPr>
        </p:nvSpPr>
        <p:spPr/>
        <p:txBody>
          <a:bodyPr>
            <a:normAutofit/>
          </a:bodyPr>
          <a:lstStyle/>
          <a:p>
            <a:pPr>
              <a:buFont typeface="Wingdings" charset="2"/>
              <a:buChar char="q"/>
            </a:pPr>
            <a:r>
              <a:rPr lang="en-US" dirty="0" smtClean="0"/>
              <a:t>  Rhyme is the the matching sounds of the middle or end of two or more words.</a:t>
            </a:r>
          </a:p>
          <a:p>
            <a:pPr marL="0" indent="0">
              <a:buNone/>
            </a:pPr>
            <a:endParaRPr lang="en-US" dirty="0" smtClean="0"/>
          </a:p>
          <a:p>
            <a:pPr>
              <a:buFont typeface="Wingdings" charset="2"/>
              <a:buChar char="q"/>
            </a:pPr>
            <a:r>
              <a:rPr lang="en-US" dirty="0"/>
              <a:t> </a:t>
            </a:r>
            <a:r>
              <a:rPr lang="en-US" dirty="0" smtClean="0"/>
              <a:t>Balloon + Soon</a:t>
            </a:r>
          </a:p>
          <a:p>
            <a:pPr>
              <a:buFont typeface="Wingdings" charset="2"/>
              <a:buChar char="q"/>
            </a:pPr>
            <a:r>
              <a:rPr lang="en-US" dirty="0"/>
              <a:t> </a:t>
            </a:r>
            <a:r>
              <a:rPr lang="en-US" dirty="0" smtClean="0"/>
              <a:t>Say + </a:t>
            </a:r>
          </a:p>
          <a:p>
            <a:pPr>
              <a:buFont typeface="Wingdings" charset="2"/>
              <a:buChar char="q"/>
            </a:pPr>
            <a:r>
              <a:rPr lang="en-US" dirty="0"/>
              <a:t> </a:t>
            </a:r>
            <a:r>
              <a:rPr lang="en-US" dirty="0" smtClean="0"/>
              <a:t>Floor + </a:t>
            </a:r>
          </a:p>
          <a:p>
            <a:pPr>
              <a:buFont typeface="Wingdings" charset="2"/>
              <a:buChar char="q"/>
            </a:pPr>
            <a:r>
              <a:rPr lang="en-US" dirty="0"/>
              <a:t> </a:t>
            </a:r>
            <a:r>
              <a:rPr lang="en-US" dirty="0" smtClean="0"/>
              <a:t>Obsession +</a:t>
            </a:r>
          </a:p>
          <a:p>
            <a:pPr marL="0" indent="0">
              <a:buNone/>
            </a:pPr>
            <a:endParaRPr lang="en-US" dirty="0" smtClean="0"/>
          </a:p>
        </p:txBody>
      </p:sp>
    </p:spTree>
    <p:extLst>
      <p:ext uri="{BB962C8B-B14F-4D97-AF65-F5344CB8AC3E}">
        <p14:creationId xmlns:p14="http://schemas.microsoft.com/office/powerpoint/2010/main" val="411084172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IndernikGold"/>
                <a:cs typeface="IndernikGold"/>
              </a:rPr>
              <a:t>Rhyme</a:t>
            </a:r>
            <a:endParaRPr lang="en-US" dirty="0"/>
          </a:p>
        </p:txBody>
      </p:sp>
      <p:sp>
        <p:nvSpPr>
          <p:cNvPr id="3" name="Content Placeholder 2"/>
          <p:cNvSpPr>
            <a:spLocks noGrp="1"/>
          </p:cNvSpPr>
          <p:nvPr>
            <p:ph idx="1"/>
          </p:nvPr>
        </p:nvSpPr>
        <p:spPr/>
        <p:txBody>
          <a:bodyPr>
            <a:normAutofit fontScale="85000" lnSpcReduction="10000"/>
          </a:bodyPr>
          <a:lstStyle/>
          <a:p>
            <a:pPr>
              <a:buFont typeface="Wingdings" charset="2"/>
              <a:buChar char="q"/>
            </a:pPr>
            <a:r>
              <a:rPr lang="en-US" dirty="0" smtClean="0"/>
              <a:t>  Rhyme Scheme is the pattern of Rhymes in a poem: </a:t>
            </a:r>
          </a:p>
          <a:p>
            <a:pPr>
              <a:buFont typeface="Wingdings" charset="2"/>
              <a:buChar char="q"/>
            </a:pPr>
            <a:r>
              <a:rPr lang="en-US" dirty="0"/>
              <a:t> </a:t>
            </a:r>
            <a:r>
              <a:rPr lang="en-US" dirty="0" smtClean="0"/>
              <a:t>A B C D E...</a:t>
            </a:r>
            <a:r>
              <a:rPr lang="en-US" dirty="0" smtClean="0">
                <a:hlinkClick r:id="rId2"/>
              </a:rPr>
              <a:t>https</a:t>
            </a:r>
            <a:r>
              <a:rPr lang="en-US" dirty="0">
                <a:hlinkClick r:id="rId2"/>
              </a:rPr>
              <a:t>://www.youtube.com/watch?v=</a:t>
            </a:r>
            <a:r>
              <a:rPr lang="en-US" dirty="0" smtClean="0">
                <a:hlinkClick r:id="rId2"/>
              </a:rPr>
              <a:t>gYa36pKCHkQ</a:t>
            </a:r>
            <a:endParaRPr lang="en-US" dirty="0" smtClean="0"/>
          </a:p>
          <a:p>
            <a:pPr marL="0" indent="0">
              <a:buNone/>
            </a:pPr>
            <a:endParaRPr lang="en-US" dirty="0" smtClean="0"/>
          </a:p>
          <a:p>
            <a:pPr>
              <a:buFont typeface="Wingdings" charset="2"/>
              <a:buChar char="q"/>
            </a:pPr>
            <a:r>
              <a:rPr lang="en-US" dirty="0" smtClean="0"/>
              <a:t> Develop a 4 line rap that has an A B A B rhyme </a:t>
            </a:r>
          </a:p>
          <a:p>
            <a:pPr lvl="1">
              <a:buFont typeface="Wingdings" charset="2"/>
              <a:buChar char="q"/>
            </a:pPr>
            <a:r>
              <a:rPr lang="en-US" dirty="0" err="1" smtClean="0"/>
              <a:t>Flocabulary</a:t>
            </a:r>
            <a:r>
              <a:rPr lang="en-US" dirty="0" smtClean="0"/>
              <a:t>: Flow </a:t>
            </a:r>
            <a:r>
              <a:rPr lang="en-US" dirty="0" err="1" smtClean="0"/>
              <a:t>Dictionary</a:t>
            </a:r>
            <a:r>
              <a:rPr lang="en-US" dirty="0" err="1" smtClean="0">
                <a:hlinkClick r:id="rId3"/>
              </a:rPr>
              <a:t>http</a:t>
            </a:r>
            <a:r>
              <a:rPr lang="en-US" dirty="0">
                <a:hlinkClick r:id="rId3"/>
              </a:rPr>
              <a:t>://www.flocabulary.com/rap_rhyming_dictionary</a:t>
            </a:r>
            <a:r>
              <a:rPr lang="en-US" dirty="0" smtClean="0">
                <a:hlinkClick r:id="rId3"/>
              </a:rPr>
              <a:t>/</a:t>
            </a:r>
            <a:r>
              <a:rPr lang="en-US" dirty="0" smtClean="0"/>
              <a:t> </a:t>
            </a:r>
          </a:p>
          <a:p>
            <a:pPr lvl="1">
              <a:buFont typeface="Wingdings" charset="2"/>
              <a:buChar char="q"/>
            </a:pPr>
            <a:r>
              <a:rPr lang="en-US" dirty="0" smtClean="0"/>
              <a:t>Rap Beat: </a:t>
            </a:r>
            <a:r>
              <a:rPr lang="en-US" dirty="0" smtClean="0">
                <a:hlinkClick r:id="rId4"/>
              </a:rPr>
              <a:t>https</a:t>
            </a:r>
            <a:r>
              <a:rPr lang="en-US" dirty="0">
                <a:hlinkClick r:id="rId4"/>
              </a:rPr>
              <a:t>://www.youtube.com/watch?v=</a:t>
            </a:r>
            <a:r>
              <a:rPr lang="en-US" dirty="0" smtClean="0">
                <a:hlinkClick r:id="rId4"/>
              </a:rPr>
              <a:t>KZKeH5k4JMU</a:t>
            </a:r>
            <a:endParaRPr lang="en-US" dirty="0" smtClean="0"/>
          </a:p>
          <a:p>
            <a:pPr>
              <a:buFont typeface="Wingdings" charset="2"/>
              <a:buChar char="q"/>
            </a:pPr>
            <a:endParaRPr lang="en-US" dirty="0"/>
          </a:p>
        </p:txBody>
      </p:sp>
    </p:spTree>
    <p:extLst>
      <p:ext uri="{BB962C8B-B14F-4D97-AF65-F5344CB8AC3E}">
        <p14:creationId xmlns:p14="http://schemas.microsoft.com/office/powerpoint/2010/main" val="411084172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IndernikGold"/>
                <a:cs typeface="IndernikGold"/>
              </a:rPr>
              <a:t>Rhythm &amp; Rhyme Quiz </a:t>
            </a:r>
            <a:r>
              <a:rPr lang="en-US" dirty="0" smtClean="0">
                <a:solidFill>
                  <a:srgbClr val="FFFFFF"/>
                </a:solidFill>
                <a:latin typeface="Arial Black"/>
                <a:cs typeface="Arial Black"/>
              </a:rPr>
              <a:t>— </a:t>
            </a:r>
            <a:r>
              <a:rPr lang="en-US" dirty="0" err="1" smtClean="0">
                <a:latin typeface="IndernikGold"/>
                <a:cs typeface="IndernikGold"/>
              </a:rPr>
              <a:t>tmrw</a:t>
            </a:r>
            <a:r>
              <a:rPr lang="en-US" dirty="0" smtClean="0">
                <a:latin typeface="IndernikGold"/>
                <a:cs typeface="IndernikGold"/>
              </a:rPr>
              <a:t>)</a:t>
            </a:r>
            <a:endParaRPr lang="en-US" dirty="0">
              <a:latin typeface="IndernikGold"/>
              <a:cs typeface="IndernikGold"/>
            </a:endParaRPr>
          </a:p>
        </p:txBody>
      </p:sp>
      <p:sp>
        <p:nvSpPr>
          <p:cNvPr id="3" name="Content Placeholder 2"/>
          <p:cNvSpPr>
            <a:spLocks noGrp="1"/>
          </p:cNvSpPr>
          <p:nvPr>
            <p:ph idx="1"/>
          </p:nvPr>
        </p:nvSpPr>
        <p:spPr/>
        <p:txBody>
          <a:bodyPr/>
          <a:lstStyle/>
          <a:p>
            <a:r>
              <a:rPr lang="en-US" dirty="0" smtClean="0"/>
              <a:t>Annotate Poem + mark rhythm and rhyme</a:t>
            </a:r>
          </a:p>
          <a:p>
            <a:r>
              <a:rPr lang="en-US" dirty="0" smtClean="0"/>
              <a:t>Identify key terms</a:t>
            </a:r>
          </a:p>
          <a:p>
            <a:r>
              <a:rPr lang="en-US" dirty="0" smtClean="0"/>
              <a:t>Answer multiple choice questions about rhythm and rhyme in the poem</a:t>
            </a:r>
          </a:p>
          <a:p>
            <a:r>
              <a:rPr lang="en-US" dirty="0" smtClean="0"/>
              <a:t>Write about rhythm and rhyme and affect on tone</a:t>
            </a:r>
          </a:p>
          <a:p>
            <a:endParaRPr lang="en-US" dirty="0"/>
          </a:p>
          <a:p>
            <a:pPr marL="0" indent="0">
              <a:buNone/>
            </a:pPr>
            <a:r>
              <a:rPr lang="en-US" dirty="0" smtClean="0">
                <a:hlinkClick r:id="rId2" action="ppaction://hlinkfile"/>
              </a:rPr>
              <a:t>Practice Quiz</a:t>
            </a:r>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260957997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IndernikGold"/>
                <a:cs typeface="IndernikGold"/>
              </a:rPr>
              <a:t>Sonnet 130 by William </a:t>
            </a:r>
            <a:r>
              <a:rPr lang="en-US" dirty="0" smtClean="0">
                <a:latin typeface="IndernikGold"/>
                <a:cs typeface="IndernikGold"/>
              </a:rPr>
              <a:t>Shakespeare</a:t>
            </a:r>
            <a:endParaRPr lang="en-US" dirty="0">
              <a:latin typeface="IndernikGold"/>
              <a:cs typeface="IndernikGold"/>
            </a:endParaRPr>
          </a:p>
        </p:txBody>
      </p:sp>
      <p:sp>
        <p:nvSpPr>
          <p:cNvPr id="3" name="Content Placeholder 2"/>
          <p:cNvSpPr>
            <a:spLocks noGrp="1"/>
          </p:cNvSpPr>
          <p:nvPr>
            <p:ph idx="1"/>
          </p:nvPr>
        </p:nvSpPr>
        <p:spPr>
          <a:xfrm>
            <a:off x="457200" y="1600200"/>
            <a:ext cx="8229600" cy="5257800"/>
          </a:xfrm>
        </p:spPr>
        <p:txBody>
          <a:bodyPr>
            <a:normAutofit fontScale="85000" lnSpcReduction="20000"/>
          </a:bodyPr>
          <a:lstStyle/>
          <a:p>
            <a:pPr marL="0" indent="0">
              <a:buNone/>
            </a:pPr>
            <a:r>
              <a:rPr lang="en-US" dirty="0" smtClean="0"/>
              <a:t>My </a:t>
            </a:r>
            <a:r>
              <a:rPr lang="en-US" dirty="0"/>
              <a:t>mistress' eyes are nothing like the sun;</a:t>
            </a:r>
            <a:br>
              <a:rPr lang="en-US" dirty="0"/>
            </a:br>
            <a:r>
              <a:rPr lang="en-US" dirty="0"/>
              <a:t>Coral is far more red than her lips' red;</a:t>
            </a:r>
            <a:br>
              <a:rPr lang="en-US" dirty="0"/>
            </a:br>
            <a:r>
              <a:rPr lang="en-US" dirty="0"/>
              <a:t>If snow be white, why then her breasts are dun;</a:t>
            </a:r>
            <a:br>
              <a:rPr lang="en-US" dirty="0"/>
            </a:br>
            <a:r>
              <a:rPr lang="en-US" dirty="0"/>
              <a:t>If hairs be wire, black wires grow on her head.</a:t>
            </a:r>
            <a:br>
              <a:rPr lang="en-US" dirty="0"/>
            </a:br>
            <a:r>
              <a:rPr lang="en-US" dirty="0"/>
              <a:t>I have seen roses </a:t>
            </a:r>
            <a:r>
              <a:rPr lang="en-US" dirty="0" err="1"/>
              <a:t>demask'd</a:t>
            </a:r>
            <a:r>
              <a:rPr lang="en-US" dirty="0"/>
              <a:t>, red and white,</a:t>
            </a:r>
            <a:br>
              <a:rPr lang="en-US" dirty="0"/>
            </a:br>
            <a:r>
              <a:rPr lang="en-US" dirty="0"/>
              <a:t>But no such roses see I in her cheeks;</a:t>
            </a:r>
            <a:br>
              <a:rPr lang="en-US" dirty="0"/>
            </a:br>
            <a:r>
              <a:rPr lang="en-US" dirty="0"/>
              <a:t>And in some perfumes in there more delight</a:t>
            </a:r>
            <a:br>
              <a:rPr lang="en-US" dirty="0"/>
            </a:br>
            <a:r>
              <a:rPr lang="en-US" dirty="0"/>
              <a:t>Than in the breath that from my mistress reeks.</a:t>
            </a:r>
            <a:br>
              <a:rPr lang="en-US" dirty="0"/>
            </a:br>
            <a:r>
              <a:rPr lang="en-US" dirty="0"/>
              <a:t>I love to hear her speak, yet well I know </a:t>
            </a:r>
            <a:br>
              <a:rPr lang="en-US" dirty="0"/>
            </a:br>
            <a:r>
              <a:rPr lang="en-US" dirty="0"/>
              <a:t>That music hath a far more pleasing sound;</a:t>
            </a:r>
            <a:br>
              <a:rPr lang="en-US" dirty="0"/>
            </a:br>
            <a:r>
              <a:rPr lang="en-US" dirty="0"/>
              <a:t>I grant I never saw a goddess go;</a:t>
            </a:r>
            <a:br>
              <a:rPr lang="en-US" dirty="0"/>
            </a:br>
            <a:r>
              <a:rPr lang="en-US" dirty="0"/>
              <a:t>My mistress, when she walks, treads on the ground;</a:t>
            </a:r>
            <a:br>
              <a:rPr lang="en-US" dirty="0"/>
            </a:br>
            <a:r>
              <a:rPr lang="en-US" dirty="0"/>
              <a:t>And yet, by heaven, I think my love as rare</a:t>
            </a:r>
            <a:br>
              <a:rPr lang="en-US" dirty="0"/>
            </a:br>
            <a:r>
              <a:rPr lang="en-US" dirty="0"/>
              <a:t>As </a:t>
            </a:r>
            <a:r>
              <a:rPr lang="en-US" dirty="0" smtClean="0"/>
              <a:t>any </a:t>
            </a:r>
            <a:r>
              <a:rPr lang="en-US" dirty="0"/>
              <a:t>she belied with false compare</a:t>
            </a:r>
            <a:r>
              <a:rPr lang="en-US" dirty="0" smtClean="0"/>
              <a:t>.</a:t>
            </a:r>
            <a:endParaRPr lang="en-US" dirty="0"/>
          </a:p>
        </p:txBody>
      </p:sp>
    </p:spTree>
    <p:extLst>
      <p:ext uri="{BB962C8B-B14F-4D97-AF65-F5344CB8AC3E}">
        <p14:creationId xmlns:p14="http://schemas.microsoft.com/office/powerpoint/2010/main" val="54944609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274638"/>
            <a:ext cx="7882467" cy="699028"/>
          </a:xfrm>
        </p:spPr>
        <p:txBody>
          <a:bodyPr>
            <a:normAutofit/>
          </a:bodyPr>
          <a:lstStyle/>
          <a:p>
            <a:r>
              <a:rPr lang="en-US" sz="1600" dirty="0" smtClean="0">
                <a:solidFill>
                  <a:schemeClr val="bg1"/>
                </a:solidFill>
              </a:rPr>
              <a:t>Bjork on </a:t>
            </a:r>
            <a:r>
              <a:rPr lang="en-US" sz="1600" dirty="0" smtClean="0">
                <a:solidFill>
                  <a:schemeClr val="bg1"/>
                </a:solidFill>
                <a:hlinkClick r:id="rId2" action="ppaction://hlinkfile"/>
              </a:rPr>
              <a:t>sexism in the music industry </a:t>
            </a:r>
            <a:r>
              <a:rPr lang="en-US" sz="1600" dirty="0" smtClean="0">
                <a:solidFill>
                  <a:schemeClr val="bg1"/>
                </a:solidFill>
              </a:rPr>
              <a:t>by </a:t>
            </a:r>
            <a:r>
              <a:rPr lang="en-US" sz="1600" dirty="0" err="1" smtClean="0">
                <a:solidFill>
                  <a:schemeClr val="bg1"/>
                </a:solidFill>
              </a:rPr>
              <a:t>Alanna</a:t>
            </a:r>
            <a:r>
              <a:rPr lang="en-US" sz="1600" dirty="0" smtClean="0">
                <a:solidFill>
                  <a:schemeClr val="bg1"/>
                </a:solidFill>
              </a:rPr>
              <a:t> </a:t>
            </a:r>
            <a:r>
              <a:rPr lang="en-US" sz="1600" dirty="0" err="1" smtClean="0">
                <a:solidFill>
                  <a:schemeClr val="bg1"/>
                </a:solidFill>
              </a:rPr>
              <a:t>Vagianos</a:t>
            </a:r>
            <a:r>
              <a:rPr lang="en-US" sz="1600" dirty="0">
                <a:solidFill>
                  <a:schemeClr val="bg1"/>
                </a:solidFill>
              </a:rPr>
              <a:t> </a:t>
            </a:r>
            <a:r>
              <a:rPr lang="en-US" sz="1600" dirty="0" smtClean="0">
                <a:solidFill>
                  <a:schemeClr val="bg1"/>
                </a:solidFill>
              </a:rPr>
              <a:t>– </a:t>
            </a:r>
            <a:r>
              <a:rPr lang="en-US" sz="1600" dirty="0" smtClean="0">
                <a:solidFill>
                  <a:schemeClr val="bg1"/>
                </a:solidFill>
                <a:hlinkClick r:id="rId3"/>
              </a:rPr>
              <a:t>The </a:t>
            </a:r>
            <a:r>
              <a:rPr lang="en-US" sz="1600" dirty="0">
                <a:solidFill>
                  <a:schemeClr val="bg1"/>
                </a:solidFill>
                <a:hlinkClick r:id="rId3"/>
              </a:rPr>
              <a:t>Huffington Post</a:t>
            </a:r>
            <a:br>
              <a:rPr lang="en-US" sz="1600" dirty="0">
                <a:solidFill>
                  <a:schemeClr val="bg1"/>
                </a:solidFill>
                <a:hlinkClick r:id="rId3"/>
              </a:rPr>
            </a:br>
            <a:endParaRPr lang="en-US" sz="1600" dirty="0">
              <a:solidFill>
                <a:schemeClr val="bg1"/>
              </a:solidFill>
            </a:endParaRPr>
          </a:p>
        </p:txBody>
      </p:sp>
      <p:pic>
        <p:nvPicPr>
          <p:cNvPr id="7" name="Picture 6" descr="Screen Shot 2015-01-23 at 8.05.36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313" y="973667"/>
            <a:ext cx="7519276" cy="5700889"/>
          </a:xfrm>
          <a:prstGeom prst="rect">
            <a:avLst/>
          </a:prstGeom>
        </p:spPr>
      </p:pic>
    </p:spTree>
    <p:extLst>
      <p:ext uri="{BB962C8B-B14F-4D97-AF65-F5344CB8AC3E}">
        <p14:creationId xmlns:p14="http://schemas.microsoft.com/office/powerpoint/2010/main" val="303962400"/>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IndernikGold"/>
                <a:cs typeface="IndernikGold"/>
              </a:rPr>
              <a:t>Socratic Seminar Preparation</a:t>
            </a:r>
            <a:endParaRPr lang="en-US" dirty="0">
              <a:latin typeface="IndernikGold"/>
              <a:cs typeface="IndernikGold"/>
            </a:endParaRPr>
          </a:p>
        </p:txBody>
      </p:sp>
      <p:sp>
        <p:nvSpPr>
          <p:cNvPr id="3" name="Content Placeholder 2"/>
          <p:cNvSpPr>
            <a:spLocks noGrp="1"/>
          </p:cNvSpPr>
          <p:nvPr>
            <p:ph idx="1"/>
          </p:nvPr>
        </p:nvSpPr>
        <p:spPr>
          <a:xfrm>
            <a:off x="457200" y="1600200"/>
            <a:ext cx="8229600" cy="5257800"/>
          </a:xfrm>
        </p:spPr>
        <p:txBody>
          <a:bodyPr>
            <a:normAutofit/>
          </a:bodyPr>
          <a:lstStyle/>
          <a:p>
            <a:pPr marL="0" indent="0">
              <a:buNone/>
            </a:pPr>
            <a:r>
              <a:rPr lang="en-US" b="1" dirty="0"/>
              <a:t>Directions</a:t>
            </a:r>
            <a:r>
              <a:rPr lang="en-US" dirty="0"/>
              <a:t>: </a:t>
            </a:r>
            <a:endParaRPr lang="en-US" dirty="0" smtClean="0"/>
          </a:p>
          <a:p>
            <a:pPr marL="514350" indent="-514350">
              <a:buAutoNum type="arabicPeriod"/>
            </a:pPr>
            <a:r>
              <a:rPr lang="en-US" dirty="0" smtClean="0"/>
              <a:t>Annotate </a:t>
            </a:r>
            <a:r>
              <a:rPr lang="en-US" dirty="0"/>
              <a:t>and understand (PAPA</a:t>
            </a:r>
            <a:r>
              <a:rPr lang="en-US" dirty="0" smtClean="0"/>
              <a:t>)</a:t>
            </a:r>
          </a:p>
          <a:p>
            <a:pPr marL="914400" lvl="1" indent="-514350">
              <a:buAutoNum type="arabicPeriod"/>
            </a:pPr>
            <a:r>
              <a:rPr lang="en-US" dirty="0" smtClean="0"/>
              <a:t>Purpose</a:t>
            </a:r>
          </a:p>
          <a:p>
            <a:pPr marL="914400" lvl="1" indent="-514350">
              <a:buAutoNum type="arabicPeriod"/>
            </a:pPr>
            <a:r>
              <a:rPr lang="en-US" dirty="0" smtClean="0"/>
              <a:t>Argument</a:t>
            </a:r>
          </a:p>
          <a:p>
            <a:pPr marL="914400" lvl="1" indent="-514350">
              <a:buAutoNum type="arabicPeriod"/>
            </a:pPr>
            <a:r>
              <a:rPr lang="en-US" dirty="0" smtClean="0"/>
              <a:t>Persona</a:t>
            </a:r>
          </a:p>
          <a:p>
            <a:pPr marL="914400" lvl="1" indent="-514350">
              <a:buAutoNum type="arabicPeriod"/>
            </a:pPr>
            <a:r>
              <a:rPr lang="en-US" dirty="0" smtClean="0"/>
              <a:t>Audience</a:t>
            </a:r>
            <a:endParaRPr lang="en-US" dirty="0"/>
          </a:p>
          <a:p>
            <a:pPr marL="514350" indent="-514350">
              <a:buAutoNum type="arabicPeriod"/>
            </a:pPr>
            <a:r>
              <a:rPr lang="en-US" b="1" dirty="0" smtClean="0"/>
              <a:t> </a:t>
            </a:r>
            <a:r>
              <a:rPr lang="en-US" dirty="0" smtClean="0"/>
              <a:t>Pick </a:t>
            </a:r>
            <a:r>
              <a:rPr lang="en-US" dirty="0"/>
              <a:t>a </a:t>
            </a:r>
            <a:r>
              <a:rPr lang="en-US" dirty="0" smtClean="0"/>
              <a:t>Quote</a:t>
            </a:r>
            <a:r>
              <a:rPr lang="en-US" i="1" dirty="0"/>
              <a:t> </a:t>
            </a:r>
            <a:r>
              <a:rPr lang="en-US" i="1" dirty="0" smtClean="0"/>
              <a:t>with a STAR *</a:t>
            </a:r>
            <a:endParaRPr lang="en-US" dirty="0" smtClean="0"/>
          </a:p>
          <a:p>
            <a:pPr marL="514350" indent="-514350">
              <a:buAutoNum type="arabicPeriod"/>
            </a:pPr>
            <a:r>
              <a:rPr lang="en-US" dirty="0" smtClean="0"/>
              <a:t>Ask </a:t>
            </a:r>
            <a:r>
              <a:rPr lang="en-US" dirty="0"/>
              <a:t>a </a:t>
            </a:r>
            <a:r>
              <a:rPr lang="en-US" dirty="0" smtClean="0"/>
              <a:t>Question: </a:t>
            </a:r>
            <a:r>
              <a:rPr lang="en-US" i="1" dirty="0" smtClean="0">
                <a:solidFill>
                  <a:srgbClr val="FFFF00"/>
                </a:solidFill>
              </a:rPr>
              <a:t>How or why </a:t>
            </a:r>
            <a:r>
              <a:rPr lang="en-US" dirty="0" smtClean="0"/>
              <a:t>___________?</a:t>
            </a:r>
            <a:endParaRPr lang="en-US" dirty="0"/>
          </a:p>
        </p:txBody>
      </p:sp>
    </p:spTree>
    <p:extLst>
      <p:ext uri="{BB962C8B-B14F-4D97-AF65-F5344CB8AC3E}">
        <p14:creationId xmlns:p14="http://schemas.microsoft.com/office/powerpoint/2010/main" val="730164772"/>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890" y="136368"/>
            <a:ext cx="8913813" cy="914400"/>
          </a:xfrm>
        </p:spPr>
        <p:txBody>
          <a:bodyPr/>
          <a:lstStyle/>
          <a:p>
            <a:r>
              <a:rPr lang="en-US" dirty="0" smtClean="0">
                <a:latin typeface="IndernikGold"/>
                <a:cs typeface="IndernikGold"/>
              </a:rPr>
              <a:t>PARALLEL STRUCTURE</a:t>
            </a:r>
            <a:endParaRPr lang="en-US" dirty="0">
              <a:latin typeface="IndernikGold"/>
              <a:cs typeface="IndernikGold"/>
            </a:endParaRPr>
          </a:p>
        </p:txBody>
      </p:sp>
      <p:sp>
        <p:nvSpPr>
          <p:cNvPr id="3" name="Content Placeholder 2"/>
          <p:cNvSpPr>
            <a:spLocks noGrp="1"/>
          </p:cNvSpPr>
          <p:nvPr>
            <p:ph idx="1"/>
          </p:nvPr>
        </p:nvSpPr>
        <p:spPr>
          <a:xfrm>
            <a:off x="401551" y="2326861"/>
            <a:ext cx="1918796" cy="3853278"/>
          </a:xfrm>
        </p:spPr>
        <p:txBody>
          <a:bodyPr/>
          <a:lstStyle/>
          <a:p>
            <a:pPr marL="0" indent="0">
              <a:buNone/>
            </a:pPr>
            <a:endParaRPr lang="en-US" dirty="0"/>
          </a:p>
          <a:p>
            <a:pPr marL="349250" lvl="1" indent="0">
              <a:buNone/>
            </a:pPr>
            <a:endParaRPr lang="en-US" dirty="0"/>
          </a:p>
        </p:txBody>
      </p:sp>
      <p:sp>
        <p:nvSpPr>
          <p:cNvPr id="5" name="TextBox 4"/>
          <p:cNvSpPr txBox="1"/>
          <p:nvPr/>
        </p:nvSpPr>
        <p:spPr>
          <a:xfrm>
            <a:off x="431827" y="1130706"/>
            <a:ext cx="1723399" cy="553997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n-US" dirty="0" smtClean="0">
              <a:solidFill>
                <a:srgbClr val="3366FF"/>
              </a:solidFill>
            </a:endParaRPr>
          </a:p>
          <a:p>
            <a:r>
              <a:rPr lang="en-US" sz="2400" dirty="0" smtClean="0">
                <a:solidFill>
                  <a:srgbClr val="3366FF"/>
                </a:solidFill>
              </a:rPr>
              <a:t>SENTENCE STRUCTURE</a:t>
            </a:r>
            <a:endParaRPr lang="en-US" sz="2400" dirty="0">
              <a:solidFill>
                <a:srgbClr val="3366FF"/>
              </a:solidFill>
            </a:endParaRPr>
          </a:p>
          <a:p>
            <a:endParaRPr lang="en-US" sz="2400" dirty="0" smtClean="0">
              <a:solidFill>
                <a:srgbClr val="3366FF"/>
              </a:solidFill>
            </a:endParaRPr>
          </a:p>
          <a:p>
            <a:endParaRPr lang="en-US" sz="2400" dirty="0">
              <a:solidFill>
                <a:srgbClr val="3366FF"/>
              </a:solidFill>
            </a:endParaRPr>
          </a:p>
          <a:p>
            <a:endParaRPr lang="en-US" sz="2400" dirty="0" smtClean="0">
              <a:solidFill>
                <a:srgbClr val="3366FF"/>
              </a:solidFill>
            </a:endParaRPr>
          </a:p>
          <a:p>
            <a:endParaRPr lang="en-US" sz="2400" dirty="0">
              <a:solidFill>
                <a:srgbClr val="3366FF"/>
              </a:solidFill>
            </a:endParaRPr>
          </a:p>
          <a:p>
            <a:endParaRPr lang="en-US" sz="2400" dirty="0" smtClean="0">
              <a:solidFill>
                <a:srgbClr val="3366FF"/>
              </a:solidFill>
            </a:endParaRPr>
          </a:p>
          <a:p>
            <a:endParaRPr lang="en-US" sz="2400" dirty="0" smtClean="0">
              <a:solidFill>
                <a:srgbClr val="3366FF"/>
              </a:solidFill>
            </a:endParaRPr>
          </a:p>
          <a:p>
            <a:r>
              <a:rPr lang="en-US" sz="2400" dirty="0" smtClean="0">
                <a:solidFill>
                  <a:srgbClr val="3366FF"/>
                </a:solidFill>
              </a:rPr>
              <a:t>PARALLEL</a:t>
            </a:r>
          </a:p>
          <a:p>
            <a:r>
              <a:rPr lang="en-US" sz="2400" dirty="0" smtClean="0">
                <a:solidFill>
                  <a:srgbClr val="3366FF"/>
                </a:solidFill>
              </a:rPr>
              <a:t>STRUCTURE</a:t>
            </a:r>
          </a:p>
          <a:p>
            <a:endParaRPr lang="en-US" sz="2400" dirty="0"/>
          </a:p>
          <a:p>
            <a:endParaRPr lang="en-US" dirty="0" smtClean="0"/>
          </a:p>
          <a:p>
            <a:endParaRPr lang="en-US" dirty="0" smtClean="0"/>
          </a:p>
          <a:p>
            <a:endParaRPr lang="en-US" dirty="0"/>
          </a:p>
          <a:p>
            <a:endParaRPr lang="en-US" dirty="0"/>
          </a:p>
        </p:txBody>
      </p:sp>
      <p:sp>
        <p:nvSpPr>
          <p:cNvPr id="6" name="TextBox 5"/>
          <p:cNvSpPr txBox="1"/>
          <p:nvPr/>
        </p:nvSpPr>
        <p:spPr>
          <a:xfrm>
            <a:off x="2155226" y="1146290"/>
            <a:ext cx="6758588" cy="553997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n-US" sz="2400" dirty="0" smtClean="0"/>
          </a:p>
          <a:p>
            <a:r>
              <a:rPr lang="en-US" sz="2400" dirty="0" smtClean="0"/>
              <a:t>The organization and format of a sentence with multiple .</a:t>
            </a:r>
          </a:p>
          <a:p>
            <a:endParaRPr lang="en-US" sz="2400" dirty="0"/>
          </a:p>
          <a:p>
            <a:r>
              <a:rPr lang="en-US" sz="2400" dirty="0" smtClean="0">
                <a:solidFill>
                  <a:srgbClr val="3366FF"/>
                </a:solidFill>
              </a:rPr>
              <a:t>A sentence is made of a SUBJECT &amp; PREDICATE.</a:t>
            </a:r>
          </a:p>
          <a:p>
            <a:r>
              <a:rPr lang="en-US" sz="2400" dirty="0"/>
              <a:t>	</a:t>
            </a:r>
            <a:endParaRPr lang="en-US" sz="2400" dirty="0" smtClean="0"/>
          </a:p>
          <a:p>
            <a:r>
              <a:rPr lang="en-US" sz="2400" dirty="0"/>
              <a:t>	</a:t>
            </a:r>
            <a:r>
              <a:rPr lang="en-US" sz="2400" i="1" dirty="0" smtClean="0">
                <a:solidFill>
                  <a:srgbClr val="FF0000"/>
                </a:solidFill>
              </a:rPr>
              <a:t>Ms. Vance </a:t>
            </a:r>
            <a:r>
              <a:rPr lang="en-US" sz="2400" u="sng" dirty="0" smtClean="0">
                <a:solidFill>
                  <a:srgbClr val="008000"/>
                </a:solidFill>
              </a:rPr>
              <a:t>is awesome because she is</a:t>
            </a:r>
            <a:r>
              <a:rPr lang="en-US" sz="2400" dirty="0" smtClean="0">
                <a:solidFill>
                  <a:srgbClr val="008000"/>
                </a:solidFill>
              </a:rPr>
              <a:t>.</a:t>
            </a:r>
          </a:p>
          <a:p>
            <a:r>
              <a:rPr lang="en-US" sz="2400" dirty="0" smtClean="0">
                <a:solidFill>
                  <a:srgbClr val="3366FF"/>
                </a:solidFill>
              </a:rPr>
              <a:t>	</a:t>
            </a:r>
            <a:r>
              <a:rPr lang="en-US" sz="2400" dirty="0" smtClean="0">
                <a:solidFill>
                  <a:srgbClr val="FF0000"/>
                </a:solidFill>
              </a:rPr>
              <a:t>(</a:t>
            </a:r>
            <a:r>
              <a:rPr lang="en-US" sz="2400" i="1" dirty="0" smtClean="0">
                <a:solidFill>
                  <a:srgbClr val="FF0000"/>
                </a:solidFill>
              </a:rPr>
              <a:t>NOUN</a:t>
            </a:r>
            <a:r>
              <a:rPr lang="en-US" sz="2400" dirty="0" smtClean="0">
                <a:solidFill>
                  <a:srgbClr val="FF0000"/>
                </a:solidFill>
              </a:rPr>
              <a:t>)	</a:t>
            </a:r>
            <a:r>
              <a:rPr lang="en-US" sz="2400" dirty="0" smtClean="0">
                <a:solidFill>
                  <a:srgbClr val="008000"/>
                </a:solidFill>
              </a:rPr>
              <a:t>(</a:t>
            </a:r>
            <a:r>
              <a:rPr lang="en-US" sz="2400" u="sng" dirty="0" smtClean="0">
                <a:solidFill>
                  <a:srgbClr val="008000"/>
                </a:solidFill>
              </a:rPr>
              <a:t>VERB</a:t>
            </a:r>
            <a:r>
              <a:rPr lang="en-US" sz="2400" dirty="0" smtClean="0">
                <a:solidFill>
                  <a:srgbClr val="008000"/>
                </a:solidFill>
              </a:rPr>
              <a:t>)  </a:t>
            </a:r>
            <a:endParaRPr lang="en-US" sz="2400" dirty="0">
              <a:solidFill>
                <a:srgbClr val="008000"/>
              </a:solidFill>
            </a:endParaRPr>
          </a:p>
          <a:p>
            <a:endParaRPr lang="en-US" sz="2400" dirty="0" smtClean="0">
              <a:solidFill>
                <a:srgbClr val="3366FF"/>
              </a:solidFill>
            </a:endParaRPr>
          </a:p>
          <a:p>
            <a:r>
              <a:rPr lang="en-US" sz="2400" dirty="0" smtClean="0">
                <a:solidFill>
                  <a:srgbClr val="3366FF"/>
                </a:solidFill>
              </a:rPr>
              <a:t>Using the same format when creating a list. </a:t>
            </a:r>
          </a:p>
          <a:p>
            <a:r>
              <a:rPr lang="en-US" sz="2400" dirty="0">
                <a:solidFill>
                  <a:schemeClr val="tx1"/>
                </a:solidFill>
              </a:rPr>
              <a:t>	</a:t>
            </a:r>
            <a:r>
              <a:rPr lang="en-US" sz="2400" dirty="0" smtClean="0">
                <a:solidFill>
                  <a:srgbClr val="3366FF"/>
                </a:solidFill>
              </a:rPr>
              <a:t>Ms. Vance is awesome because she is </a:t>
            </a:r>
            <a:r>
              <a:rPr lang="en-US" sz="2400" b="1" dirty="0" smtClean="0">
                <a:solidFill>
                  <a:srgbClr val="3366FF"/>
                </a:solidFill>
              </a:rPr>
              <a:t>hilarious</a:t>
            </a:r>
            <a:r>
              <a:rPr lang="en-US" sz="2400" dirty="0" smtClean="0">
                <a:solidFill>
                  <a:srgbClr val="3366FF"/>
                </a:solidFill>
              </a:rPr>
              <a:t>, 		</a:t>
            </a:r>
            <a:r>
              <a:rPr lang="en-US" sz="2400" b="1" dirty="0" smtClean="0">
                <a:solidFill>
                  <a:srgbClr val="3366FF"/>
                </a:solidFill>
              </a:rPr>
              <a:t>kind</a:t>
            </a:r>
            <a:r>
              <a:rPr lang="en-US" sz="2400" dirty="0" smtClean="0">
                <a:solidFill>
                  <a:srgbClr val="3366FF"/>
                </a:solidFill>
              </a:rPr>
              <a:t> and </a:t>
            </a:r>
            <a:r>
              <a:rPr lang="en-US" sz="2400" b="1" dirty="0" smtClean="0">
                <a:solidFill>
                  <a:srgbClr val="3366FF"/>
                </a:solidFill>
              </a:rPr>
              <a:t>talented</a:t>
            </a:r>
            <a:r>
              <a:rPr lang="en-US" sz="2400" dirty="0" smtClean="0">
                <a:solidFill>
                  <a:srgbClr val="3366FF"/>
                </a:solidFill>
              </a:rPr>
              <a:t>. </a:t>
            </a:r>
          </a:p>
          <a:p>
            <a:endParaRPr lang="en-US" sz="2400" dirty="0" smtClean="0">
              <a:solidFill>
                <a:srgbClr val="3366FF"/>
              </a:solidFill>
            </a:endParaRPr>
          </a:p>
          <a:p>
            <a:r>
              <a:rPr lang="en-US" sz="2400" dirty="0">
                <a:solidFill>
                  <a:srgbClr val="3366FF"/>
                </a:solidFill>
              </a:rPr>
              <a:t>	</a:t>
            </a:r>
            <a:r>
              <a:rPr lang="en-US" sz="2400" dirty="0" smtClean="0">
                <a:solidFill>
                  <a:srgbClr val="3366FF"/>
                </a:solidFill>
              </a:rPr>
              <a:t>(ALL </a:t>
            </a:r>
            <a:r>
              <a:rPr lang="en-US" sz="2400" b="1" dirty="0" smtClean="0">
                <a:solidFill>
                  <a:srgbClr val="3366FF"/>
                </a:solidFill>
              </a:rPr>
              <a:t>ADJECTIVES</a:t>
            </a:r>
            <a:r>
              <a:rPr lang="en-US" sz="2400" dirty="0" smtClean="0">
                <a:solidFill>
                  <a:srgbClr val="3366FF"/>
                </a:solidFill>
              </a:rPr>
              <a:t>)</a:t>
            </a:r>
            <a:endParaRPr lang="en-US" dirty="0" smtClean="0">
              <a:solidFill>
                <a:schemeClr val="tx1"/>
              </a:solidFill>
            </a:endParaRPr>
          </a:p>
          <a:p>
            <a:endParaRPr lang="en-US" dirty="0" smtClean="0">
              <a:solidFill>
                <a:schemeClr val="tx1"/>
              </a:solidFill>
            </a:endParaRPr>
          </a:p>
        </p:txBody>
      </p:sp>
    </p:spTree>
    <p:extLst>
      <p:ext uri="{BB962C8B-B14F-4D97-AF65-F5344CB8AC3E}">
        <p14:creationId xmlns:p14="http://schemas.microsoft.com/office/powerpoint/2010/main" val="6729370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3991"/>
            <a:ext cx="8913813" cy="914400"/>
          </a:xfrm>
        </p:spPr>
        <p:txBody>
          <a:bodyPr/>
          <a:lstStyle/>
          <a:p>
            <a:r>
              <a:rPr lang="en-US" dirty="0" smtClean="0">
                <a:latin typeface="IndernikGold"/>
                <a:cs typeface="IndernikGold"/>
              </a:rPr>
              <a:t>PARALLEL STRUCTURE</a:t>
            </a:r>
            <a:endParaRPr lang="en-US" dirty="0">
              <a:latin typeface="IndernikGold"/>
              <a:cs typeface="IndernikGold"/>
            </a:endParaRPr>
          </a:p>
        </p:txBody>
      </p:sp>
      <p:sp>
        <p:nvSpPr>
          <p:cNvPr id="3" name="Content Placeholder 2"/>
          <p:cNvSpPr>
            <a:spLocks noGrp="1"/>
          </p:cNvSpPr>
          <p:nvPr>
            <p:ph idx="1"/>
          </p:nvPr>
        </p:nvSpPr>
        <p:spPr>
          <a:xfrm>
            <a:off x="401551" y="2326861"/>
            <a:ext cx="1918796" cy="3853278"/>
          </a:xfrm>
        </p:spPr>
        <p:txBody>
          <a:bodyPr/>
          <a:lstStyle/>
          <a:p>
            <a:pPr marL="0" indent="0">
              <a:buNone/>
            </a:pPr>
            <a:endParaRPr lang="en-US" dirty="0"/>
          </a:p>
          <a:p>
            <a:pPr marL="349250" lvl="1" indent="0">
              <a:buNone/>
            </a:pPr>
            <a:endParaRPr lang="en-US" dirty="0"/>
          </a:p>
        </p:txBody>
      </p:sp>
      <p:sp>
        <p:nvSpPr>
          <p:cNvPr id="5" name="TextBox 4"/>
          <p:cNvSpPr txBox="1"/>
          <p:nvPr/>
        </p:nvSpPr>
        <p:spPr>
          <a:xfrm>
            <a:off x="401553" y="1378824"/>
            <a:ext cx="1723399" cy="507831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n-US" dirty="0" smtClean="0"/>
          </a:p>
          <a:p>
            <a:r>
              <a:rPr lang="en-US" dirty="0" smtClean="0"/>
              <a:t>PARALLEL</a:t>
            </a:r>
          </a:p>
          <a:p>
            <a:r>
              <a:rPr lang="en-US" dirty="0" smtClean="0"/>
              <a:t>STRUCTURE</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smtClean="0"/>
          </a:p>
          <a:p>
            <a:endParaRPr lang="en-US" dirty="0" smtClean="0"/>
          </a:p>
          <a:p>
            <a:endParaRPr lang="en-US" dirty="0"/>
          </a:p>
          <a:p>
            <a:endParaRPr lang="en-US" dirty="0" smtClean="0"/>
          </a:p>
          <a:p>
            <a:endParaRPr lang="en-US" dirty="0"/>
          </a:p>
          <a:p>
            <a:endParaRPr lang="en-US" dirty="0"/>
          </a:p>
        </p:txBody>
      </p:sp>
      <p:pic>
        <p:nvPicPr>
          <p:cNvPr id="6" name="Picture 5" descr="Screen Shot 2015-01-26 at 8.39.1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4951" y="1358391"/>
            <a:ext cx="6295672" cy="5191168"/>
          </a:xfrm>
          <a:prstGeom prst="rect">
            <a:avLst/>
          </a:prstGeom>
        </p:spPr>
      </p:pic>
    </p:spTree>
    <p:extLst>
      <p:ext uri="{BB962C8B-B14F-4D97-AF65-F5344CB8AC3E}">
        <p14:creationId xmlns:p14="http://schemas.microsoft.com/office/powerpoint/2010/main" val="2707963436"/>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50768"/>
            <a:ext cx="8913813" cy="914400"/>
          </a:xfrm>
        </p:spPr>
        <p:txBody>
          <a:bodyPr/>
          <a:lstStyle/>
          <a:p>
            <a:r>
              <a:rPr lang="en-US" dirty="0" smtClean="0"/>
              <a:t>NOTES: PARALLEL STRUCTURE</a:t>
            </a:r>
            <a:endParaRPr lang="en-US" dirty="0"/>
          </a:p>
        </p:txBody>
      </p:sp>
      <p:sp>
        <p:nvSpPr>
          <p:cNvPr id="3" name="Content Placeholder 2"/>
          <p:cNvSpPr>
            <a:spLocks noGrp="1"/>
          </p:cNvSpPr>
          <p:nvPr>
            <p:ph idx="1"/>
          </p:nvPr>
        </p:nvSpPr>
        <p:spPr>
          <a:xfrm>
            <a:off x="401551" y="2326861"/>
            <a:ext cx="1918796" cy="3853278"/>
          </a:xfrm>
        </p:spPr>
        <p:txBody>
          <a:bodyPr/>
          <a:lstStyle/>
          <a:p>
            <a:pPr marL="0" indent="0">
              <a:buNone/>
            </a:pPr>
            <a:endParaRPr lang="en-US" dirty="0"/>
          </a:p>
          <a:p>
            <a:pPr marL="349250" lvl="1" indent="0">
              <a:buNone/>
            </a:pPr>
            <a:endParaRPr lang="en-US" dirty="0"/>
          </a:p>
        </p:txBody>
      </p:sp>
      <p:sp>
        <p:nvSpPr>
          <p:cNvPr id="5" name="TextBox 4"/>
          <p:cNvSpPr txBox="1"/>
          <p:nvPr/>
        </p:nvSpPr>
        <p:spPr>
          <a:xfrm>
            <a:off x="401553" y="2326862"/>
            <a:ext cx="1723399" cy="424731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PARALLEL</a:t>
            </a:r>
          </a:p>
          <a:p>
            <a:r>
              <a:rPr lang="en-US" dirty="0" smtClean="0"/>
              <a:t>STRUCTURE</a:t>
            </a:r>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r>
              <a:rPr lang="en-US" dirty="0" smtClean="0"/>
              <a:t>GERUND</a:t>
            </a:r>
          </a:p>
          <a:p>
            <a:r>
              <a:rPr lang="en-US" dirty="0" smtClean="0"/>
              <a:t>Vs. </a:t>
            </a:r>
          </a:p>
          <a:p>
            <a:r>
              <a:rPr lang="en-US" dirty="0" smtClean="0"/>
              <a:t>PARTICIPLE</a:t>
            </a:r>
          </a:p>
          <a:p>
            <a:endParaRPr lang="en-US" dirty="0"/>
          </a:p>
          <a:p>
            <a:endParaRPr lang="en-US" dirty="0" smtClean="0"/>
          </a:p>
          <a:p>
            <a:endParaRPr lang="en-US" dirty="0"/>
          </a:p>
        </p:txBody>
      </p:sp>
      <p:sp>
        <p:nvSpPr>
          <p:cNvPr id="6" name="TextBox 5"/>
          <p:cNvSpPr txBox="1"/>
          <p:nvPr/>
        </p:nvSpPr>
        <p:spPr>
          <a:xfrm>
            <a:off x="2155226" y="2326861"/>
            <a:ext cx="6758588" cy="415498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dirty="0" smtClean="0"/>
              <a:t>NOT PARALLEL = mixed adjectives, verbs and nouns.</a:t>
            </a:r>
            <a:endParaRPr lang="en-US" sz="2400" dirty="0">
              <a:solidFill>
                <a:srgbClr val="0000FF"/>
              </a:solidFill>
            </a:endParaRPr>
          </a:p>
          <a:p>
            <a:endParaRPr lang="en-US" sz="2400" dirty="0">
              <a:solidFill>
                <a:srgbClr val="0000FF"/>
              </a:solidFill>
            </a:endParaRPr>
          </a:p>
          <a:p>
            <a:r>
              <a:rPr lang="en-US" sz="2400" dirty="0">
                <a:solidFill>
                  <a:schemeClr val="tx1"/>
                </a:solidFill>
              </a:rPr>
              <a:t>	</a:t>
            </a:r>
            <a:r>
              <a:rPr lang="en-US" sz="2400" dirty="0" smtClean="0">
                <a:solidFill>
                  <a:schemeClr val="tx1"/>
                </a:solidFill>
              </a:rPr>
              <a:t>Ms. Vance is awesome because she is </a:t>
            </a:r>
            <a:r>
              <a:rPr lang="en-US" sz="2400" b="1" dirty="0" smtClean="0">
                <a:solidFill>
                  <a:schemeClr val="tx1"/>
                </a:solidFill>
              </a:rPr>
              <a:t>hilarious</a:t>
            </a:r>
            <a:r>
              <a:rPr lang="en-US" sz="2400" dirty="0" smtClean="0">
                <a:solidFill>
                  <a:schemeClr val="tx1"/>
                </a:solidFill>
              </a:rPr>
              <a:t>, 		</a:t>
            </a:r>
            <a:r>
              <a:rPr lang="en-US" sz="2400" b="1" dirty="0" smtClean="0">
                <a:solidFill>
                  <a:schemeClr val="tx1"/>
                </a:solidFill>
              </a:rPr>
              <a:t>makes it rain </a:t>
            </a:r>
            <a:r>
              <a:rPr lang="en-US" sz="2400" dirty="0" smtClean="0">
                <a:solidFill>
                  <a:schemeClr val="tx1"/>
                </a:solidFill>
              </a:rPr>
              <a:t>and </a:t>
            </a:r>
            <a:r>
              <a:rPr lang="en-US" sz="2400" b="1" dirty="0" smtClean="0">
                <a:solidFill>
                  <a:schemeClr val="tx1"/>
                </a:solidFill>
              </a:rPr>
              <a:t>goes shopping everyday</a:t>
            </a:r>
            <a:r>
              <a:rPr lang="en-US" sz="2400" dirty="0" smtClean="0">
                <a:solidFill>
                  <a:schemeClr val="tx1"/>
                </a:solidFill>
              </a:rPr>
              <a:t>. </a:t>
            </a:r>
          </a:p>
          <a:p>
            <a:r>
              <a:rPr lang="en-US" sz="2400" dirty="0" smtClean="0">
                <a:solidFill>
                  <a:schemeClr val="tx1"/>
                </a:solidFill>
              </a:rPr>
              <a:t>(NOT ALL </a:t>
            </a:r>
            <a:r>
              <a:rPr lang="en-US" sz="2400" b="1" dirty="0" smtClean="0">
                <a:solidFill>
                  <a:schemeClr val="tx1"/>
                </a:solidFill>
              </a:rPr>
              <a:t>ADJECTIVES</a:t>
            </a:r>
            <a:endParaRPr lang="en-US" sz="2400" dirty="0">
              <a:solidFill>
                <a:schemeClr val="tx1"/>
              </a:solidFill>
            </a:endParaRPr>
          </a:p>
          <a:p>
            <a:r>
              <a:rPr lang="en-US" sz="2400" dirty="0" smtClean="0">
                <a:solidFill>
                  <a:srgbClr val="0000FF"/>
                </a:solidFill>
              </a:rPr>
              <a:t>PARRALLEL STRUCTURE doesn’t mix tenses or gerunds/participles. </a:t>
            </a:r>
          </a:p>
          <a:p>
            <a:endParaRPr lang="en-US" sz="2400" dirty="0" smtClean="0">
              <a:solidFill>
                <a:srgbClr val="0000FF"/>
              </a:solidFill>
            </a:endParaRPr>
          </a:p>
          <a:p>
            <a:r>
              <a:rPr lang="en-US" sz="2400" dirty="0" smtClean="0">
                <a:solidFill>
                  <a:srgbClr val="0000FF"/>
                </a:solidFill>
              </a:rPr>
              <a:t>	GERUND = -</a:t>
            </a:r>
            <a:r>
              <a:rPr lang="en-US" sz="2400" dirty="0" err="1" smtClean="0">
                <a:solidFill>
                  <a:srgbClr val="0000FF"/>
                </a:solidFill>
              </a:rPr>
              <a:t>ing</a:t>
            </a:r>
            <a:r>
              <a:rPr lang="en-US" sz="2400" dirty="0" smtClean="0">
                <a:solidFill>
                  <a:srgbClr val="0000FF"/>
                </a:solidFill>
              </a:rPr>
              <a:t> verbs (running, jumping, singing)</a:t>
            </a:r>
          </a:p>
          <a:p>
            <a:r>
              <a:rPr lang="en-US" sz="2400" dirty="0" smtClean="0">
                <a:solidFill>
                  <a:srgbClr val="0000FF"/>
                </a:solidFill>
              </a:rPr>
              <a:t>	PARTICIPLE = to verbs (to run, to jump, to sing)</a:t>
            </a:r>
          </a:p>
          <a:p>
            <a:r>
              <a:rPr lang="en-US" sz="2400" dirty="0">
                <a:solidFill>
                  <a:srgbClr val="0000FF"/>
                </a:solidFill>
              </a:rPr>
              <a:t>	</a:t>
            </a:r>
            <a:r>
              <a:rPr lang="en-US" sz="2400" dirty="0" smtClean="0">
                <a:solidFill>
                  <a:srgbClr val="0000FF"/>
                </a:solidFill>
              </a:rPr>
              <a:t>	Past Participle = -</a:t>
            </a:r>
            <a:r>
              <a:rPr lang="en-US" sz="2400" dirty="0" err="1" smtClean="0">
                <a:solidFill>
                  <a:srgbClr val="0000FF"/>
                </a:solidFill>
              </a:rPr>
              <a:t>ed</a:t>
            </a:r>
            <a:r>
              <a:rPr lang="en-US" sz="2400" dirty="0" smtClean="0">
                <a:solidFill>
                  <a:srgbClr val="0000FF"/>
                </a:solidFill>
              </a:rPr>
              <a:t> verbs (ran, jumped, sang)</a:t>
            </a:r>
            <a:endParaRPr lang="en-US" dirty="0">
              <a:solidFill>
                <a:schemeClr val="tx1"/>
              </a:solidFill>
            </a:endParaRPr>
          </a:p>
        </p:txBody>
      </p:sp>
    </p:spTree>
    <p:extLst>
      <p:ext uri="{BB962C8B-B14F-4D97-AF65-F5344CB8AC3E}">
        <p14:creationId xmlns:p14="http://schemas.microsoft.com/office/powerpoint/2010/main" val="6154383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913211"/>
          </a:xfrm>
        </p:spPr>
        <p:txBody>
          <a:bodyPr/>
          <a:lstStyle/>
          <a:p>
            <a:r>
              <a:rPr lang="en-US" dirty="0" smtClean="0">
                <a:latin typeface="IndernikGold"/>
                <a:cs typeface="IndernikGold"/>
              </a:rPr>
              <a:t>Driving question</a:t>
            </a:r>
            <a:endParaRPr lang="en-US" dirty="0">
              <a:latin typeface="IndernikGold"/>
              <a:cs typeface="IndernikGold"/>
            </a:endParaRPr>
          </a:p>
        </p:txBody>
      </p:sp>
      <p:sp>
        <p:nvSpPr>
          <p:cNvPr id="3" name="Content Placeholder 2"/>
          <p:cNvSpPr>
            <a:spLocks noGrp="1"/>
          </p:cNvSpPr>
          <p:nvPr>
            <p:ph idx="1"/>
          </p:nvPr>
        </p:nvSpPr>
        <p:spPr>
          <a:xfrm>
            <a:off x="185520" y="923406"/>
            <a:ext cx="8805069" cy="4640196"/>
          </a:xfrm>
        </p:spPr>
        <p:txBody>
          <a:bodyPr>
            <a:normAutofit/>
          </a:bodyPr>
          <a:lstStyle/>
          <a:p>
            <a:pPr marL="0" indent="0" algn="ctr">
              <a:buNone/>
            </a:pPr>
            <a:r>
              <a:rPr lang="en-US" sz="3600" b="1" dirty="0"/>
              <a:t>How can we design lyrics that have a positive message in the music industry</a:t>
            </a:r>
            <a:r>
              <a:rPr lang="en-US" sz="3600" b="1" dirty="0" smtClean="0"/>
              <a:t>?</a:t>
            </a:r>
          </a:p>
          <a:p>
            <a:pPr marL="0" indent="0" algn="ctr">
              <a:buNone/>
            </a:pPr>
            <a:endParaRPr lang="en-US" dirty="0"/>
          </a:p>
          <a:p>
            <a:pPr marL="0" indent="0" algn="ctr">
              <a:buNone/>
            </a:pPr>
            <a:r>
              <a:rPr lang="en-US" dirty="0" smtClean="0"/>
              <a:t>How can we positively affect the music industry, even though we aren’t super famous pop stars?</a:t>
            </a:r>
            <a:endParaRPr lang="en-US" dirty="0"/>
          </a:p>
        </p:txBody>
      </p:sp>
      <p:pic>
        <p:nvPicPr>
          <p:cNvPr id="4" name="Picture 3" descr="Screen Shot 2015-01-12 at 12.50.2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563602"/>
            <a:ext cx="9144000" cy="1294398"/>
          </a:xfrm>
          <a:prstGeom prst="rect">
            <a:avLst/>
          </a:prstGeom>
        </p:spPr>
      </p:pic>
    </p:spTree>
    <p:extLst>
      <p:ext uri="{BB962C8B-B14F-4D97-AF65-F5344CB8AC3E}">
        <p14:creationId xmlns:p14="http://schemas.microsoft.com/office/powerpoint/2010/main" val="4049914936"/>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4434"/>
            <a:ext cx="8913813" cy="914400"/>
          </a:xfrm>
        </p:spPr>
        <p:txBody>
          <a:bodyPr/>
          <a:lstStyle/>
          <a:p>
            <a:r>
              <a:rPr lang="en-US" dirty="0" smtClean="0">
                <a:latin typeface="IndernikGold"/>
                <a:cs typeface="IndernikGold"/>
              </a:rPr>
              <a:t>FIXING PARALLEL STRUCTURE</a:t>
            </a:r>
            <a:endParaRPr lang="en-US" dirty="0">
              <a:latin typeface="IndernikGold"/>
              <a:cs typeface="IndernikGold"/>
            </a:endParaRPr>
          </a:p>
        </p:txBody>
      </p:sp>
      <p:sp>
        <p:nvSpPr>
          <p:cNvPr id="3" name="Content Placeholder 2"/>
          <p:cNvSpPr>
            <a:spLocks noGrp="1"/>
          </p:cNvSpPr>
          <p:nvPr>
            <p:ph idx="1"/>
          </p:nvPr>
        </p:nvSpPr>
        <p:spPr>
          <a:xfrm>
            <a:off x="401551" y="2326861"/>
            <a:ext cx="1918796" cy="3853278"/>
          </a:xfrm>
        </p:spPr>
        <p:txBody>
          <a:bodyPr/>
          <a:lstStyle/>
          <a:p>
            <a:pPr marL="0" indent="0">
              <a:buNone/>
            </a:pPr>
            <a:endParaRPr lang="en-US" dirty="0"/>
          </a:p>
          <a:p>
            <a:pPr marL="349250" lvl="1" indent="0">
              <a:buNone/>
            </a:pPr>
            <a:endParaRPr lang="en-US" dirty="0"/>
          </a:p>
        </p:txBody>
      </p:sp>
      <p:pic>
        <p:nvPicPr>
          <p:cNvPr id="4" name="Picture 3" descr="Screen Shot 2015-01-26 at 8.42.0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813" y="1965169"/>
            <a:ext cx="8581000" cy="1636583"/>
          </a:xfrm>
          <a:prstGeom prst="rect">
            <a:avLst/>
          </a:prstGeom>
        </p:spPr>
      </p:pic>
      <p:pic>
        <p:nvPicPr>
          <p:cNvPr id="7" name="Picture 6" descr="Screen Shot 2015-01-26 at 8.42.45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814" y="3713398"/>
            <a:ext cx="8742449" cy="2953530"/>
          </a:xfrm>
          <a:prstGeom prst="rect">
            <a:avLst/>
          </a:prstGeom>
        </p:spPr>
      </p:pic>
    </p:spTree>
    <p:extLst>
      <p:ext uri="{BB962C8B-B14F-4D97-AF65-F5344CB8AC3E}">
        <p14:creationId xmlns:p14="http://schemas.microsoft.com/office/powerpoint/2010/main" val="1836338893"/>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ndernikGold"/>
                <a:cs typeface="IndernikGold"/>
              </a:rPr>
              <a:t>practice</a:t>
            </a:r>
            <a:endParaRPr lang="en-US" dirty="0">
              <a:latin typeface="IndernikGold"/>
              <a:cs typeface="IndernikGold"/>
            </a:endParaRPr>
          </a:p>
        </p:txBody>
      </p:sp>
      <p:sp>
        <p:nvSpPr>
          <p:cNvPr id="3" name="Content Placeholder 2"/>
          <p:cNvSpPr>
            <a:spLocks noGrp="1"/>
          </p:cNvSpPr>
          <p:nvPr>
            <p:ph idx="1"/>
          </p:nvPr>
        </p:nvSpPr>
        <p:spPr/>
        <p:txBody>
          <a:bodyPr/>
          <a:lstStyle/>
          <a:p>
            <a:pPr>
              <a:buFont typeface="Wingdings" charset="2"/>
              <a:buChar char="q"/>
            </a:pPr>
            <a:r>
              <a:rPr lang="en-US" dirty="0" smtClean="0"/>
              <a:t> Exercise 3 (finish with your partner)</a:t>
            </a:r>
            <a:endParaRPr lang="en-US" dirty="0"/>
          </a:p>
          <a:p>
            <a:pPr>
              <a:buFont typeface="Wingdings" charset="2"/>
              <a:buChar char="q"/>
            </a:pPr>
            <a:r>
              <a:rPr lang="en-US" dirty="0" smtClean="0"/>
              <a:t> Homework: </a:t>
            </a:r>
          </a:p>
          <a:p>
            <a:pPr marL="457200" lvl="1" indent="0">
              <a:buNone/>
            </a:pPr>
            <a:r>
              <a:rPr lang="en-US" dirty="0" smtClean="0"/>
              <a:t>Independent Practice: Exercise 1 or 5 (get link on </a:t>
            </a:r>
            <a:r>
              <a:rPr lang="en-US" dirty="0" err="1"/>
              <a:t>W</a:t>
            </a:r>
            <a:r>
              <a:rPr lang="en-US" dirty="0" err="1" smtClean="0"/>
              <a:t>eebly</a:t>
            </a:r>
            <a:r>
              <a:rPr lang="en-US" dirty="0" smtClean="0"/>
              <a:t>) and record all answers on a separate piece of paper to turn in. Record # of correct/total. </a:t>
            </a:r>
          </a:p>
          <a:p>
            <a:pPr lvl="1"/>
            <a:r>
              <a:rPr lang="en-US" dirty="0"/>
              <a:t> </a:t>
            </a:r>
            <a:r>
              <a:rPr lang="en-US" dirty="0" smtClean="0"/>
              <a:t>10/20</a:t>
            </a:r>
            <a:endParaRPr lang="en-US" dirty="0"/>
          </a:p>
        </p:txBody>
      </p:sp>
    </p:spTree>
    <p:extLst>
      <p:ext uri="{BB962C8B-B14F-4D97-AF65-F5344CB8AC3E}">
        <p14:creationId xmlns:p14="http://schemas.microsoft.com/office/powerpoint/2010/main" val="851973800"/>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257800"/>
          </a:xfrm>
        </p:spPr>
        <p:txBody>
          <a:bodyPr>
            <a:normAutofit fontScale="92500" lnSpcReduction="20000"/>
          </a:bodyPr>
          <a:lstStyle/>
          <a:p>
            <a:pPr marL="0" indent="0" algn="ctr">
              <a:buNone/>
            </a:pPr>
            <a:r>
              <a:rPr lang="en-US" dirty="0" smtClean="0">
                <a:solidFill>
                  <a:srgbClr val="FFFF00"/>
                </a:solidFill>
              </a:rPr>
              <a:t>Record full sentences. </a:t>
            </a:r>
          </a:p>
          <a:p>
            <a:pPr marL="514350" indent="-514350">
              <a:buFont typeface="+mj-lt"/>
              <a:buAutoNum type="arabicPeriod"/>
            </a:pPr>
            <a:r>
              <a:rPr lang="en-US" dirty="0" smtClean="0"/>
              <a:t>A bathroom  sink filled with hair, counter surfaces piled with paper and books, and _______ dissuaded Beverly from sharing the apartment with Tina. </a:t>
            </a:r>
          </a:p>
          <a:p>
            <a:pPr marL="514350" indent="-514350">
              <a:buFont typeface="+mj-lt"/>
              <a:buAutoNum type="arabicPeriod"/>
            </a:pPr>
            <a:endParaRPr lang="en-US" dirty="0" smtClean="0"/>
          </a:p>
          <a:p>
            <a:pPr marL="514350" indent="-514350">
              <a:buFont typeface="+mj-lt"/>
              <a:buAutoNum type="arabicPeriod"/>
            </a:pPr>
            <a:r>
              <a:rPr lang="en-US" dirty="0" smtClean="0"/>
              <a:t>To make his weight class for the wrestling match, Bart slipped diet soda, nibbled carrot sticks and _____. </a:t>
            </a:r>
          </a:p>
          <a:p>
            <a:pPr marL="514350" indent="-514350">
              <a:buFont typeface="+mj-lt"/>
              <a:buAutoNum type="arabicPeriod"/>
            </a:pPr>
            <a:endParaRPr lang="en-US" dirty="0" smtClean="0"/>
          </a:p>
          <a:p>
            <a:pPr marL="514350" indent="-514350">
              <a:buFont typeface="+mj-lt"/>
              <a:buAutoNum type="arabicPeriod"/>
            </a:pPr>
            <a:r>
              <a:rPr lang="en-US" dirty="0" smtClean="0"/>
              <a:t>The presence of a vampire, a space alien, or _____ will make Noreen reject a movie. </a:t>
            </a:r>
            <a:endParaRPr lang="en-US" dirty="0"/>
          </a:p>
        </p:txBody>
      </p:sp>
      <p:sp>
        <p:nvSpPr>
          <p:cNvPr id="4" name="Title 1"/>
          <p:cNvSpPr>
            <a:spLocks noGrp="1"/>
          </p:cNvSpPr>
          <p:nvPr>
            <p:ph type="title"/>
          </p:nvPr>
        </p:nvSpPr>
        <p:spPr/>
        <p:txBody>
          <a:bodyPr>
            <a:normAutofit fontScale="90000"/>
          </a:bodyPr>
          <a:lstStyle/>
          <a:p>
            <a:r>
              <a:rPr lang="en-US" dirty="0" smtClean="0">
                <a:latin typeface="IndernikGold"/>
                <a:cs typeface="IndernikGold"/>
              </a:rPr>
              <a:t>PARALLEL STRUCTURE Quick check</a:t>
            </a:r>
            <a:endParaRPr lang="en-US" dirty="0">
              <a:latin typeface="IndernikGold"/>
              <a:cs typeface="IndernikGold"/>
            </a:endParaRPr>
          </a:p>
        </p:txBody>
      </p:sp>
    </p:spTree>
    <p:extLst>
      <p:ext uri="{BB962C8B-B14F-4D97-AF65-F5344CB8AC3E}">
        <p14:creationId xmlns:p14="http://schemas.microsoft.com/office/powerpoint/2010/main" val="710507427"/>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Positive &lt;------TONE</a:t>
            </a:r>
            <a:r>
              <a:rPr lang="en-US" dirty="0"/>
              <a:t>------</a:t>
            </a:r>
            <a:r>
              <a:rPr lang="en-US" dirty="0" smtClean="0">
                <a:sym typeface="Wingdings"/>
              </a:rPr>
              <a:t>&gt; Negative</a:t>
            </a:r>
            <a:endParaRPr lang="en-US"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r>
              <a:rPr lang="en-US" sz="8800" dirty="0" smtClean="0">
                <a:latin typeface="IndernikGold"/>
                <a:cs typeface="IndernikGold"/>
              </a:rPr>
              <a:t>Smart</a:t>
            </a:r>
            <a:endParaRPr lang="en-US" sz="8800" dirty="0">
              <a:latin typeface="IndernikGold"/>
              <a:cs typeface="IndernikGold"/>
            </a:endParaRPr>
          </a:p>
        </p:txBody>
      </p:sp>
    </p:spTree>
    <p:extLst>
      <p:ext uri="{BB962C8B-B14F-4D97-AF65-F5344CB8AC3E}">
        <p14:creationId xmlns:p14="http://schemas.microsoft.com/office/powerpoint/2010/main" val="630661678"/>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Positive &lt;------TONE</a:t>
            </a:r>
            <a:r>
              <a:rPr lang="en-US" dirty="0"/>
              <a:t>------</a:t>
            </a:r>
            <a:r>
              <a:rPr lang="en-US" dirty="0" smtClean="0">
                <a:sym typeface="Wingdings"/>
              </a:rPr>
              <a:t>&gt; Negative</a:t>
            </a:r>
            <a:endParaRPr lang="en-US"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r>
              <a:rPr lang="en-US" sz="8800" dirty="0" smtClean="0">
                <a:latin typeface="IndernikGold"/>
                <a:cs typeface="IndernikGold"/>
              </a:rPr>
              <a:t>Resourceful</a:t>
            </a:r>
            <a:endParaRPr lang="en-US" sz="8800" dirty="0">
              <a:latin typeface="IndernikGold"/>
              <a:cs typeface="IndernikGold"/>
            </a:endParaRPr>
          </a:p>
        </p:txBody>
      </p:sp>
    </p:spTree>
    <p:extLst>
      <p:ext uri="{BB962C8B-B14F-4D97-AF65-F5344CB8AC3E}">
        <p14:creationId xmlns:p14="http://schemas.microsoft.com/office/powerpoint/2010/main" val="2103894790"/>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Positive &lt;------TONE</a:t>
            </a:r>
            <a:r>
              <a:rPr lang="en-US" dirty="0"/>
              <a:t>------</a:t>
            </a:r>
            <a:r>
              <a:rPr lang="en-US" dirty="0" smtClean="0">
                <a:sym typeface="Wingdings"/>
              </a:rPr>
              <a:t>&gt; Negative</a:t>
            </a:r>
            <a:endParaRPr lang="en-US"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r>
              <a:rPr lang="en-US" sz="8800" dirty="0" smtClean="0">
                <a:latin typeface="IndernikGold"/>
                <a:cs typeface="IndernikGold"/>
              </a:rPr>
              <a:t>Wise</a:t>
            </a:r>
            <a:endParaRPr lang="en-US" sz="8800" dirty="0">
              <a:latin typeface="IndernikGold"/>
              <a:cs typeface="IndernikGold"/>
            </a:endParaRPr>
          </a:p>
        </p:txBody>
      </p:sp>
    </p:spTree>
    <p:extLst>
      <p:ext uri="{BB962C8B-B14F-4D97-AF65-F5344CB8AC3E}">
        <p14:creationId xmlns:p14="http://schemas.microsoft.com/office/powerpoint/2010/main" val="2103894790"/>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Positive &lt;------TONE</a:t>
            </a:r>
            <a:r>
              <a:rPr lang="en-US" dirty="0"/>
              <a:t>------</a:t>
            </a:r>
            <a:r>
              <a:rPr lang="en-US" dirty="0" smtClean="0">
                <a:sym typeface="Wingdings"/>
              </a:rPr>
              <a:t>&gt; Negative</a:t>
            </a:r>
            <a:endParaRPr lang="en-US"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r>
              <a:rPr lang="en-US" sz="8800" dirty="0" smtClean="0">
                <a:latin typeface="IndernikGold"/>
                <a:cs typeface="IndernikGold"/>
              </a:rPr>
              <a:t>Intelligent</a:t>
            </a:r>
            <a:endParaRPr lang="en-US" sz="8800" dirty="0">
              <a:latin typeface="IndernikGold"/>
              <a:cs typeface="IndernikGold"/>
            </a:endParaRPr>
          </a:p>
        </p:txBody>
      </p:sp>
    </p:spTree>
    <p:extLst>
      <p:ext uri="{BB962C8B-B14F-4D97-AF65-F5344CB8AC3E}">
        <p14:creationId xmlns:p14="http://schemas.microsoft.com/office/powerpoint/2010/main" val="2654523773"/>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Positive &lt;------TONE</a:t>
            </a:r>
            <a:r>
              <a:rPr lang="en-US" dirty="0"/>
              <a:t>------</a:t>
            </a:r>
            <a:r>
              <a:rPr lang="en-US" dirty="0" smtClean="0">
                <a:sym typeface="Wingdings"/>
              </a:rPr>
              <a:t>&gt; Negative</a:t>
            </a:r>
            <a:endParaRPr lang="en-US"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r>
              <a:rPr lang="en-US" sz="8800" dirty="0" smtClean="0">
                <a:latin typeface="IndernikGold"/>
                <a:cs typeface="IndernikGold"/>
              </a:rPr>
              <a:t>Intellectual</a:t>
            </a:r>
            <a:endParaRPr lang="en-US" sz="8800" dirty="0">
              <a:latin typeface="IndernikGold"/>
              <a:cs typeface="IndernikGold"/>
            </a:endParaRPr>
          </a:p>
        </p:txBody>
      </p:sp>
    </p:spTree>
    <p:extLst>
      <p:ext uri="{BB962C8B-B14F-4D97-AF65-F5344CB8AC3E}">
        <p14:creationId xmlns:p14="http://schemas.microsoft.com/office/powerpoint/2010/main" val="2103894790"/>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Positive &lt;------TONE</a:t>
            </a:r>
            <a:r>
              <a:rPr lang="en-US" dirty="0"/>
              <a:t>------</a:t>
            </a:r>
            <a:r>
              <a:rPr lang="en-US" dirty="0" smtClean="0">
                <a:sym typeface="Wingdings"/>
              </a:rPr>
              <a:t>&gt; Negative</a:t>
            </a:r>
            <a:endParaRPr lang="en-US"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r>
              <a:rPr lang="en-US" sz="8800" dirty="0" smtClean="0">
                <a:latin typeface="IndernikGold"/>
                <a:cs typeface="IndernikGold"/>
              </a:rPr>
              <a:t>Clever</a:t>
            </a:r>
            <a:endParaRPr lang="en-US" sz="8800" dirty="0">
              <a:latin typeface="IndernikGold"/>
              <a:cs typeface="IndernikGold"/>
            </a:endParaRPr>
          </a:p>
        </p:txBody>
      </p:sp>
    </p:spTree>
    <p:extLst>
      <p:ext uri="{BB962C8B-B14F-4D97-AF65-F5344CB8AC3E}">
        <p14:creationId xmlns:p14="http://schemas.microsoft.com/office/powerpoint/2010/main" val="2103894790"/>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Positive &lt;------TONE</a:t>
            </a:r>
            <a:r>
              <a:rPr lang="en-US" dirty="0"/>
              <a:t>------</a:t>
            </a:r>
            <a:r>
              <a:rPr lang="en-US" dirty="0" smtClean="0">
                <a:sym typeface="Wingdings"/>
              </a:rPr>
              <a:t>&gt; Negative</a:t>
            </a:r>
            <a:endParaRPr lang="en-US"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r>
              <a:rPr lang="en-US" sz="8800" dirty="0" smtClean="0">
                <a:latin typeface="IndernikGold"/>
                <a:cs typeface="IndernikGold"/>
              </a:rPr>
              <a:t>Sharp</a:t>
            </a:r>
            <a:endParaRPr lang="en-US" sz="8800" dirty="0">
              <a:latin typeface="IndernikGold"/>
              <a:cs typeface="IndernikGold"/>
            </a:endParaRPr>
          </a:p>
        </p:txBody>
      </p:sp>
    </p:spTree>
    <p:extLst>
      <p:ext uri="{BB962C8B-B14F-4D97-AF65-F5344CB8AC3E}">
        <p14:creationId xmlns:p14="http://schemas.microsoft.com/office/powerpoint/2010/main" val="210389479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913211"/>
          </a:xfrm>
        </p:spPr>
        <p:txBody>
          <a:bodyPr/>
          <a:lstStyle/>
          <a:p>
            <a:r>
              <a:rPr lang="en-US" dirty="0" smtClean="0">
                <a:latin typeface="IndernikGold"/>
                <a:cs typeface="IndernikGold"/>
              </a:rPr>
              <a:t>Essential Skills</a:t>
            </a:r>
            <a:endParaRPr lang="en-US" dirty="0">
              <a:latin typeface="IndernikGold"/>
              <a:cs typeface="IndernikGold"/>
            </a:endParaRPr>
          </a:p>
        </p:txBody>
      </p:sp>
      <p:sp>
        <p:nvSpPr>
          <p:cNvPr id="3" name="Content Placeholder 2"/>
          <p:cNvSpPr>
            <a:spLocks noGrp="1"/>
          </p:cNvSpPr>
          <p:nvPr>
            <p:ph idx="1"/>
          </p:nvPr>
        </p:nvSpPr>
        <p:spPr>
          <a:xfrm>
            <a:off x="185520" y="923406"/>
            <a:ext cx="8805069" cy="4640196"/>
          </a:xfrm>
        </p:spPr>
        <p:txBody>
          <a:bodyPr>
            <a:normAutofit/>
          </a:bodyPr>
          <a:lstStyle/>
          <a:p>
            <a:pPr marL="0" indent="0">
              <a:buNone/>
            </a:pPr>
            <a:r>
              <a:rPr lang="en-US" dirty="0" smtClean="0"/>
              <a:t>Thesis</a:t>
            </a:r>
          </a:p>
          <a:p>
            <a:pPr marL="0" indent="0">
              <a:buNone/>
            </a:pPr>
            <a:r>
              <a:rPr lang="en-US" dirty="0" smtClean="0"/>
              <a:t>Evidence</a:t>
            </a:r>
          </a:p>
          <a:p>
            <a:pPr marL="0" indent="0">
              <a:buNone/>
            </a:pPr>
            <a:endParaRPr lang="en-US" dirty="0"/>
          </a:p>
          <a:p>
            <a:pPr marL="0" indent="0">
              <a:buNone/>
            </a:pPr>
            <a:r>
              <a:rPr lang="en-US" dirty="0" smtClean="0"/>
              <a:t>Literary Analysis: </a:t>
            </a:r>
          </a:p>
          <a:p>
            <a:r>
              <a:rPr lang="en-US" dirty="0" smtClean="0"/>
              <a:t>Figurative Language</a:t>
            </a:r>
          </a:p>
          <a:p>
            <a:r>
              <a:rPr lang="en-US" dirty="0" smtClean="0"/>
              <a:t>Tone</a:t>
            </a:r>
          </a:p>
          <a:p>
            <a:pPr marL="0" indent="0">
              <a:buNone/>
            </a:pPr>
            <a:endParaRPr lang="en-US" dirty="0"/>
          </a:p>
        </p:txBody>
      </p:sp>
      <p:pic>
        <p:nvPicPr>
          <p:cNvPr id="4" name="Picture 3" descr="Screen Shot 2015-01-12 at 12.50.2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563602"/>
            <a:ext cx="9144000" cy="1294398"/>
          </a:xfrm>
          <a:prstGeom prst="rect">
            <a:avLst/>
          </a:prstGeom>
        </p:spPr>
      </p:pic>
    </p:spTree>
    <p:extLst>
      <p:ext uri="{BB962C8B-B14F-4D97-AF65-F5344CB8AC3E}">
        <p14:creationId xmlns:p14="http://schemas.microsoft.com/office/powerpoint/2010/main" val="3502345542"/>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Positive &lt;------TONE</a:t>
            </a:r>
            <a:r>
              <a:rPr lang="en-US" dirty="0"/>
              <a:t>------</a:t>
            </a:r>
            <a:r>
              <a:rPr lang="en-US" dirty="0" smtClean="0">
                <a:sym typeface="Wingdings"/>
              </a:rPr>
              <a:t>&gt; Negative</a:t>
            </a:r>
            <a:endParaRPr lang="en-US"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r>
              <a:rPr lang="en-US" sz="8800" dirty="0" smtClean="0">
                <a:latin typeface="IndernikGold"/>
                <a:cs typeface="IndernikGold"/>
              </a:rPr>
              <a:t>academic</a:t>
            </a:r>
            <a:endParaRPr lang="en-US" sz="8800" dirty="0">
              <a:latin typeface="IndernikGold"/>
              <a:cs typeface="IndernikGold"/>
            </a:endParaRPr>
          </a:p>
        </p:txBody>
      </p:sp>
    </p:spTree>
    <p:extLst>
      <p:ext uri="{BB962C8B-B14F-4D97-AF65-F5344CB8AC3E}">
        <p14:creationId xmlns:p14="http://schemas.microsoft.com/office/powerpoint/2010/main" val="2103894790"/>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Positive &lt;------TONE</a:t>
            </a:r>
            <a:r>
              <a:rPr lang="en-US" dirty="0"/>
              <a:t>------</a:t>
            </a:r>
            <a:r>
              <a:rPr lang="en-US" dirty="0" smtClean="0">
                <a:sym typeface="Wingdings"/>
              </a:rPr>
              <a:t>&gt; Negative</a:t>
            </a:r>
            <a:endParaRPr lang="en-US"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r>
              <a:rPr lang="en-US" sz="8800" dirty="0" smtClean="0">
                <a:latin typeface="IndernikGold"/>
                <a:cs typeface="IndernikGold"/>
              </a:rPr>
              <a:t>Skinny</a:t>
            </a:r>
            <a:endParaRPr lang="en-US" sz="8800" dirty="0">
              <a:latin typeface="IndernikGold"/>
              <a:cs typeface="IndernikGold"/>
            </a:endParaRPr>
          </a:p>
        </p:txBody>
      </p:sp>
    </p:spTree>
    <p:extLst>
      <p:ext uri="{BB962C8B-B14F-4D97-AF65-F5344CB8AC3E}">
        <p14:creationId xmlns:p14="http://schemas.microsoft.com/office/powerpoint/2010/main" val="2103894790"/>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Positive &lt;------TONE</a:t>
            </a:r>
            <a:r>
              <a:rPr lang="en-US" dirty="0"/>
              <a:t>------</a:t>
            </a:r>
            <a:r>
              <a:rPr lang="en-US" dirty="0" smtClean="0">
                <a:sym typeface="Wingdings"/>
              </a:rPr>
              <a:t>&gt; Negative</a:t>
            </a:r>
            <a:endParaRPr lang="en-US"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r>
              <a:rPr lang="en-US" sz="8800" dirty="0" smtClean="0">
                <a:latin typeface="IndernikGold"/>
                <a:cs typeface="IndernikGold"/>
              </a:rPr>
              <a:t>Thin</a:t>
            </a:r>
            <a:endParaRPr lang="en-US" sz="8800" dirty="0">
              <a:latin typeface="IndernikGold"/>
              <a:cs typeface="IndernikGold"/>
            </a:endParaRPr>
          </a:p>
        </p:txBody>
      </p:sp>
    </p:spTree>
    <p:extLst>
      <p:ext uri="{BB962C8B-B14F-4D97-AF65-F5344CB8AC3E}">
        <p14:creationId xmlns:p14="http://schemas.microsoft.com/office/powerpoint/2010/main" val="2103894790"/>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Positive &lt;------TONE</a:t>
            </a:r>
            <a:r>
              <a:rPr lang="en-US" dirty="0"/>
              <a:t>------</a:t>
            </a:r>
            <a:r>
              <a:rPr lang="en-US" dirty="0" smtClean="0">
                <a:sym typeface="Wingdings"/>
              </a:rPr>
              <a:t>&gt; Negative</a:t>
            </a:r>
            <a:endParaRPr lang="en-US"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r>
              <a:rPr lang="en-US" sz="8800" dirty="0" smtClean="0">
                <a:latin typeface="IndernikGold"/>
                <a:cs typeface="IndernikGold"/>
              </a:rPr>
              <a:t>flat</a:t>
            </a:r>
            <a:endParaRPr lang="en-US" sz="8800" dirty="0">
              <a:latin typeface="IndernikGold"/>
              <a:cs typeface="IndernikGold"/>
            </a:endParaRPr>
          </a:p>
        </p:txBody>
      </p:sp>
    </p:spTree>
    <p:extLst>
      <p:ext uri="{BB962C8B-B14F-4D97-AF65-F5344CB8AC3E}">
        <p14:creationId xmlns:p14="http://schemas.microsoft.com/office/powerpoint/2010/main" val="2103894790"/>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Positive &lt;------TONE</a:t>
            </a:r>
            <a:r>
              <a:rPr lang="en-US" dirty="0"/>
              <a:t>------</a:t>
            </a:r>
            <a:r>
              <a:rPr lang="en-US" dirty="0" smtClean="0">
                <a:sym typeface="Wingdings"/>
              </a:rPr>
              <a:t>&gt; Negative</a:t>
            </a:r>
            <a:endParaRPr lang="en-US"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r>
              <a:rPr lang="en-US" sz="8800" dirty="0" smtClean="0">
                <a:latin typeface="IndernikGold"/>
                <a:cs typeface="IndernikGold"/>
              </a:rPr>
              <a:t>toned</a:t>
            </a:r>
            <a:endParaRPr lang="en-US" sz="8800" dirty="0">
              <a:latin typeface="IndernikGold"/>
              <a:cs typeface="IndernikGold"/>
            </a:endParaRPr>
          </a:p>
        </p:txBody>
      </p:sp>
    </p:spTree>
    <p:extLst>
      <p:ext uri="{BB962C8B-B14F-4D97-AF65-F5344CB8AC3E}">
        <p14:creationId xmlns:p14="http://schemas.microsoft.com/office/powerpoint/2010/main" val="2103894790"/>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Positive &lt;------TONE</a:t>
            </a:r>
            <a:r>
              <a:rPr lang="en-US" dirty="0"/>
              <a:t>------</a:t>
            </a:r>
            <a:r>
              <a:rPr lang="en-US" dirty="0" smtClean="0">
                <a:sym typeface="Wingdings"/>
              </a:rPr>
              <a:t>&gt; Negative</a:t>
            </a:r>
            <a:endParaRPr lang="en-US"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r>
              <a:rPr lang="en-US" sz="8800" dirty="0" smtClean="0">
                <a:latin typeface="IndernikGold"/>
                <a:cs typeface="IndernikGold"/>
              </a:rPr>
              <a:t>sickly</a:t>
            </a:r>
            <a:endParaRPr lang="en-US" sz="8800" dirty="0">
              <a:latin typeface="IndernikGold"/>
              <a:cs typeface="IndernikGold"/>
            </a:endParaRPr>
          </a:p>
        </p:txBody>
      </p:sp>
    </p:spTree>
    <p:extLst>
      <p:ext uri="{BB962C8B-B14F-4D97-AF65-F5344CB8AC3E}">
        <p14:creationId xmlns:p14="http://schemas.microsoft.com/office/powerpoint/2010/main" val="2103894790"/>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Positive &lt;------TONE</a:t>
            </a:r>
            <a:r>
              <a:rPr lang="en-US" dirty="0"/>
              <a:t>------</a:t>
            </a:r>
            <a:r>
              <a:rPr lang="en-US" dirty="0" smtClean="0">
                <a:sym typeface="Wingdings"/>
              </a:rPr>
              <a:t>&gt; Negative</a:t>
            </a:r>
            <a:endParaRPr lang="en-US"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r>
              <a:rPr lang="en-US" sz="8800" dirty="0" smtClean="0">
                <a:latin typeface="IndernikGold"/>
                <a:cs typeface="IndernikGold"/>
              </a:rPr>
              <a:t>wiry</a:t>
            </a:r>
            <a:endParaRPr lang="en-US" sz="8800" dirty="0">
              <a:latin typeface="IndernikGold"/>
              <a:cs typeface="IndernikGold"/>
            </a:endParaRPr>
          </a:p>
        </p:txBody>
      </p:sp>
    </p:spTree>
    <p:extLst>
      <p:ext uri="{BB962C8B-B14F-4D97-AF65-F5344CB8AC3E}">
        <p14:creationId xmlns:p14="http://schemas.microsoft.com/office/powerpoint/2010/main" val="2103894790"/>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Positive &lt;------TONE</a:t>
            </a:r>
            <a:r>
              <a:rPr lang="en-US" dirty="0"/>
              <a:t>------</a:t>
            </a:r>
            <a:r>
              <a:rPr lang="en-US" dirty="0" smtClean="0">
                <a:sym typeface="Wingdings"/>
              </a:rPr>
              <a:t>&gt; Negative</a:t>
            </a:r>
            <a:endParaRPr lang="en-US"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r>
              <a:rPr lang="en-US" sz="8800" dirty="0" smtClean="0">
                <a:latin typeface="IndernikGold"/>
                <a:cs typeface="IndernikGold"/>
              </a:rPr>
              <a:t>fit</a:t>
            </a:r>
            <a:endParaRPr lang="en-US" sz="8800" dirty="0">
              <a:latin typeface="IndernikGold"/>
              <a:cs typeface="IndernikGold"/>
            </a:endParaRPr>
          </a:p>
        </p:txBody>
      </p:sp>
    </p:spTree>
    <p:extLst>
      <p:ext uri="{BB962C8B-B14F-4D97-AF65-F5344CB8AC3E}">
        <p14:creationId xmlns:p14="http://schemas.microsoft.com/office/powerpoint/2010/main" val="2103894790"/>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Positive &lt;------TONE</a:t>
            </a:r>
            <a:r>
              <a:rPr lang="en-US" dirty="0"/>
              <a:t>------</a:t>
            </a:r>
            <a:r>
              <a:rPr lang="en-US" dirty="0" smtClean="0">
                <a:sym typeface="Wingdings"/>
              </a:rPr>
              <a:t>&gt; Negative</a:t>
            </a:r>
            <a:endParaRPr lang="en-US"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r>
              <a:rPr lang="en-US" sz="8800" dirty="0" err="1" smtClean="0">
                <a:latin typeface="IndernikGold"/>
                <a:cs typeface="IndernikGold"/>
              </a:rPr>
              <a:t>aThletic</a:t>
            </a:r>
            <a:endParaRPr lang="en-US" sz="8800" dirty="0">
              <a:latin typeface="IndernikGold"/>
              <a:cs typeface="IndernikGold"/>
            </a:endParaRPr>
          </a:p>
        </p:txBody>
      </p:sp>
    </p:spTree>
    <p:extLst>
      <p:ext uri="{BB962C8B-B14F-4D97-AF65-F5344CB8AC3E}">
        <p14:creationId xmlns:p14="http://schemas.microsoft.com/office/powerpoint/2010/main" val="2103894790"/>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ndernikGold"/>
                <a:cs typeface="IndernikGold"/>
              </a:rPr>
              <a:t>Poetic devices</a:t>
            </a:r>
            <a:endParaRPr lang="en-US" dirty="0">
              <a:latin typeface="IndernikGold"/>
              <a:cs typeface="IndernikGold"/>
            </a:endParaRPr>
          </a:p>
        </p:txBody>
      </p:sp>
      <p:grpSp>
        <p:nvGrpSpPr>
          <p:cNvPr id="9" name="Group 8"/>
          <p:cNvGrpSpPr/>
          <p:nvPr/>
        </p:nvGrpSpPr>
        <p:grpSpPr>
          <a:xfrm>
            <a:off x="372981" y="1417639"/>
            <a:ext cx="2662675" cy="4979402"/>
            <a:chOff x="626283" y="1634892"/>
            <a:chExt cx="2662674" cy="4979402"/>
          </a:xfrm>
        </p:grpSpPr>
        <p:sp>
          <p:nvSpPr>
            <p:cNvPr id="5" name="Process 4"/>
            <p:cNvSpPr/>
            <p:nvPr/>
          </p:nvSpPr>
          <p:spPr>
            <a:xfrm rot="16200000">
              <a:off x="-802235" y="3063410"/>
              <a:ext cx="4193959" cy="1336924"/>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400" dirty="0" smtClean="0">
                  <a:latin typeface="IndernikGold"/>
                  <a:cs typeface="IndernikGold"/>
                </a:rPr>
                <a:t>AUDITORY</a:t>
              </a:r>
              <a:endParaRPr lang="en-US" sz="5400" dirty="0">
                <a:latin typeface="IndernikGold"/>
                <a:cs typeface="IndernikGold"/>
              </a:endParaRPr>
            </a:p>
          </p:txBody>
        </p:sp>
        <p:pic>
          <p:nvPicPr>
            <p:cNvPr id="8" name="Picture 7"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4318" y="4233006"/>
              <a:ext cx="1584639" cy="2381288"/>
            </a:xfrm>
            <a:prstGeom prst="rect">
              <a:avLst/>
            </a:prstGeom>
          </p:spPr>
        </p:pic>
      </p:grpSp>
      <p:grpSp>
        <p:nvGrpSpPr>
          <p:cNvPr id="11" name="Group 10"/>
          <p:cNvGrpSpPr/>
          <p:nvPr/>
        </p:nvGrpSpPr>
        <p:grpSpPr>
          <a:xfrm>
            <a:off x="3170051" y="1459201"/>
            <a:ext cx="3085861" cy="4979405"/>
            <a:chOff x="3576412" y="1634889"/>
            <a:chExt cx="3085861" cy="4979405"/>
          </a:xfrm>
        </p:grpSpPr>
        <p:sp>
          <p:nvSpPr>
            <p:cNvPr id="6" name="Process 5"/>
            <p:cNvSpPr/>
            <p:nvPr/>
          </p:nvSpPr>
          <p:spPr>
            <a:xfrm rot="16200000">
              <a:off x="2147894" y="3063407"/>
              <a:ext cx="4193959" cy="1336924"/>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400" dirty="0" smtClean="0">
                  <a:latin typeface="IndernikGold"/>
                  <a:cs typeface="IndernikGold"/>
                </a:rPr>
                <a:t>COGNITIVE</a:t>
              </a:r>
              <a:endParaRPr lang="en-US" sz="5400" dirty="0">
                <a:latin typeface="IndernikGold"/>
                <a:cs typeface="IndernikGold"/>
              </a:endParaRPr>
            </a:p>
          </p:txBody>
        </p:sp>
        <p:pic>
          <p:nvPicPr>
            <p:cNvPr id="10" name="Picture 9" descr="imag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27097" y="5014973"/>
              <a:ext cx="2135176" cy="1599321"/>
            </a:xfrm>
            <a:prstGeom prst="rect">
              <a:avLst/>
            </a:prstGeom>
          </p:spPr>
        </p:pic>
      </p:grpSp>
      <p:grpSp>
        <p:nvGrpSpPr>
          <p:cNvPr id="13" name="Group 12"/>
          <p:cNvGrpSpPr/>
          <p:nvPr/>
        </p:nvGrpSpPr>
        <p:grpSpPr>
          <a:xfrm>
            <a:off x="6510010" y="1459202"/>
            <a:ext cx="2633991" cy="4768054"/>
            <a:chOff x="6510010" y="1459201"/>
            <a:chExt cx="2633990" cy="4768054"/>
          </a:xfrm>
        </p:grpSpPr>
        <p:sp>
          <p:nvSpPr>
            <p:cNvPr id="7" name="Process 6"/>
            <p:cNvSpPr/>
            <p:nvPr/>
          </p:nvSpPr>
          <p:spPr>
            <a:xfrm rot="16200000">
              <a:off x="5334336" y="2634875"/>
              <a:ext cx="4193959" cy="1842612"/>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400" dirty="0" smtClean="0">
                  <a:latin typeface="IndernikGold"/>
                  <a:cs typeface="IndernikGold"/>
                </a:rPr>
                <a:t>FORM and purpose</a:t>
              </a:r>
              <a:endParaRPr lang="en-US" sz="5400" dirty="0">
                <a:latin typeface="IndernikGold"/>
                <a:cs typeface="IndernikGold"/>
              </a:endParaRPr>
            </a:p>
          </p:txBody>
        </p:sp>
        <p:pic>
          <p:nvPicPr>
            <p:cNvPr id="12" name="Picture 11" descr="body-shape.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602" y="5079069"/>
              <a:ext cx="2460398" cy="1148186"/>
            </a:xfrm>
            <a:prstGeom prst="rect">
              <a:avLst/>
            </a:prstGeom>
          </p:spPr>
        </p:pic>
      </p:grpSp>
    </p:spTree>
    <p:extLst>
      <p:ext uri="{BB962C8B-B14F-4D97-AF65-F5344CB8AC3E}">
        <p14:creationId xmlns:p14="http://schemas.microsoft.com/office/powerpoint/2010/main" val="24956429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913211"/>
          </a:xfrm>
        </p:spPr>
        <p:txBody>
          <a:bodyPr/>
          <a:lstStyle/>
          <a:p>
            <a:r>
              <a:rPr lang="en-US" dirty="0" smtClean="0">
                <a:latin typeface="IndernikGold"/>
                <a:cs typeface="IndernikGold"/>
              </a:rPr>
              <a:t>Individual Deliverables</a:t>
            </a:r>
            <a:endParaRPr lang="en-US" dirty="0">
              <a:latin typeface="IndernikGold"/>
              <a:cs typeface="IndernikGold"/>
            </a:endParaRPr>
          </a:p>
        </p:txBody>
      </p:sp>
      <p:sp>
        <p:nvSpPr>
          <p:cNvPr id="3" name="Content Placeholder 2"/>
          <p:cNvSpPr>
            <a:spLocks noGrp="1"/>
          </p:cNvSpPr>
          <p:nvPr>
            <p:ph idx="1"/>
          </p:nvPr>
        </p:nvSpPr>
        <p:spPr>
          <a:xfrm>
            <a:off x="185520" y="923406"/>
            <a:ext cx="8805069" cy="4640196"/>
          </a:xfrm>
        </p:spPr>
        <p:txBody>
          <a:bodyPr>
            <a:normAutofit/>
          </a:bodyPr>
          <a:lstStyle/>
          <a:p>
            <a:pPr marL="514350" indent="-514350">
              <a:buFont typeface="+mj-lt"/>
              <a:buAutoNum type="arabicPeriod"/>
            </a:pPr>
            <a:r>
              <a:rPr lang="en-US" dirty="0" smtClean="0"/>
              <a:t>Artist’s Journal: song lyrics, annotations &amp; edits, feedback, drawings, poetic word lists, etc.</a:t>
            </a:r>
          </a:p>
          <a:p>
            <a:pPr marL="514350" indent="-514350">
              <a:buFont typeface="+mj-lt"/>
              <a:buAutoNum type="arabicPeriod"/>
            </a:pPr>
            <a:r>
              <a:rPr lang="en-US" dirty="0" smtClean="0"/>
              <a:t>Socratic Seminar preparation and contribution </a:t>
            </a:r>
          </a:p>
          <a:p>
            <a:pPr marL="514350" indent="-514350">
              <a:buFont typeface="+mj-lt"/>
              <a:buAutoNum type="arabicPeriod"/>
            </a:pPr>
            <a:r>
              <a:rPr lang="en-US" dirty="0" smtClean="0"/>
              <a:t>Song Lyrics: written, edited, annotated, recorded and published</a:t>
            </a:r>
            <a:endParaRPr lang="en-US" dirty="0"/>
          </a:p>
          <a:p>
            <a:pPr marL="514350" indent="-514350">
              <a:buFont typeface="+mj-lt"/>
              <a:buAutoNum type="arabicPeriod"/>
            </a:pPr>
            <a:r>
              <a:rPr lang="en-US" dirty="0" smtClean="0"/>
              <a:t>Explication of Song Lyrics</a:t>
            </a:r>
          </a:p>
        </p:txBody>
      </p:sp>
      <p:pic>
        <p:nvPicPr>
          <p:cNvPr id="4" name="Picture 3" descr="Screen Shot 2015-01-12 at 12.50.2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563602"/>
            <a:ext cx="9144000" cy="1294398"/>
          </a:xfrm>
          <a:prstGeom prst="rect">
            <a:avLst/>
          </a:prstGeom>
        </p:spPr>
      </p:pic>
    </p:spTree>
    <p:extLst>
      <p:ext uri="{BB962C8B-B14F-4D97-AF65-F5344CB8AC3E}">
        <p14:creationId xmlns:p14="http://schemas.microsoft.com/office/powerpoint/2010/main" val="3502345542"/>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IndernikGold"/>
                <a:cs typeface="IndernikGold"/>
              </a:rPr>
              <a:t>Cognitive: of the mind (meaning)</a:t>
            </a:r>
            <a:endParaRPr lang="en-US" dirty="0">
              <a:latin typeface="IndernikGold"/>
              <a:cs typeface="IndernikGold"/>
            </a:endParaRPr>
          </a:p>
        </p:txBody>
      </p:sp>
      <p:sp>
        <p:nvSpPr>
          <p:cNvPr id="3" name="Content Placeholder 2"/>
          <p:cNvSpPr>
            <a:spLocks noGrp="1"/>
          </p:cNvSpPr>
          <p:nvPr>
            <p:ph idx="1"/>
          </p:nvPr>
        </p:nvSpPr>
        <p:spPr/>
        <p:txBody>
          <a:bodyPr/>
          <a:lstStyle/>
          <a:p>
            <a:r>
              <a:rPr lang="en-US" dirty="0" smtClean="0"/>
              <a:t>Connotation </a:t>
            </a:r>
          </a:p>
          <a:p>
            <a:pPr lvl="1"/>
            <a:r>
              <a:rPr lang="en-US" dirty="0" smtClean="0">
                <a:solidFill>
                  <a:srgbClr val="FFFF00"/>
                </a:solidFill>
              </a:rPr>
              <a:t>The idea or feeling created by a word.</a:t>
            </a:r>
          </a:p>
          <a:p>
            <a:pPr lvl="1"/>
            <a:r>
              <a:rPr lang="en-US" dirty="0" smtClean="0"/>
              <a:t>Helps understand the author’s feelings. </a:t>
            </a:r>
          </a:p>
          <a:p>
            <a:pPr lvl="1"/>
            <a:r>
              <a:rPr lang="en-US" dirty="0" smtClean="0"/>
              <a:t>Positive </a:t>
            </a:r>
            <a:r>
              <a:rPr lang="en-US" dirty="0" smtClean="0">
                <a:sym typeface="Wingdings"/>
              </a:rPr>
              <a:t>----------TONE--------- Negative</a:t>
            </a:r>
          </a:p>
          <a:p>
            <a:pPr lvl="1"/>
            <a:r>
              <a:rPr lang="en-US" u="sng" dirty="0"/>
              <a:t>Word Choice </a:t>
            </a:r>
            <a:r>
              <a:rPr lang="en-US" dirty="0"/>
              <a:t>(diction): the selection of </a:t>
            </a:r>
            <a:r>
              <a:rPr lang="en-US" dirty="0" smtClean="0"/>
              <a:t>words</a:t>
            </a:r>
          </a:p>
          <a:p>
            <a:pPr marL="457200" lvl="1" indent="0">
              <a:buNone/>
            </a:pPr>
            <a:endParaRPr lang="en-US" dirty="0" smtClean="0"/>
          </a:p>
          <a:p>
            <a:r>
              <a:rPr lang="en-US" dirty="0" smtClean="0"/>
              <a:t>Imagery</a:t>
            </a:r>
          </a:p>
          <a:p>
            <a:r>
              <a:rPr lang="en-US" dirty="0" smtClean="0"/>
              <a:t>Metaphor</a:t>
            </a:r>
            <a:endParaRPr lang="en-US" dirty="0"/>
          </a:p>
        </p:txBody>
      </p:sp>
    </p:spTree>
    <p:extLst>
      <p:ext uri="{BB962C8B-B14F-4D97-AF65-F5344CB8AC3E}">
        <p14:creationId xmlns:p14="http://schemas.microsoft.com/office/powerpoint/2010/main" val="4176435892"/>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ndernikGold"/>
                <a:cs typeface="IndernikGold"/>
              </a:rPr>
              <a:t>House vs. home?</a:t>
            </a:r>
            <a:endParaRPr lang="en-US" dirty="0">
              <a:latin typeface="IndernikGold"/>
              <a:cs typeface="IndernikGold"/>
            </a:endParaRPr>
          </a:p>
        </p:txBody>
      </p:sp>
      <p:pic>
        <p:nvPicPr>
          <p:cNvPr id="3" name="Picture 2" descr="ima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928990"/>
            <a:ext cx="3961856" cy="2967568"/>
          </a:xfrm>
          <a:prstGeom prst="rect">
            <a:avLst/>
          </a:prstGeom>
        </p:spPr>
      </p:pic>
      <p:pic>
        <p:nvPicPr>
          <p:cNvPr id="4" name="Picture 3" descr="black-family-home-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3595" y="3259668"/>
            <a:ext cx="4731045" cy="2949223"/>
          </a:xfrm>
          <a:prstGeom prst="rect">
            <a:avLst/>
          </a:prstGeom>
        </p:spPr>
      </p:pic>
      <p:sp>
        <p:nvSpPr>
          <p:cNvPr id="5" name="Rectangle 4"/>
          <p:cNvSpPr/>
          <p:nvPr/>
        </p:nvSpPr>
        <p:spPr>
          <a:xfrm>
            <a:off x="4528418" y="1629306"/>
            <a:ext cx="4615583" cy="1384995"/>
          </a:xfrm>
          <a:prstGeom prst="rect">
            <a:avLst/>
          </a:prstGeom>
        </p:spPr>
        <p:txBody>
          <a:bodyPr wrap="square">
            <a:spAutoFit/>
          </a:bodyPr>
          <a:lstStyle/>
          <a:p>
            <a:r>
              <a:rPr lang="en-US" sz="2800" dirty="0" smtClean="0">
                <a:latin typeface="Arial Black"/>
                <a:cs typeface="Arial Black"/>
              </a:rPr>
              <a:t>The word “house” connotes the building you live in.</a:t>
            </a:r>
            <a:endParaRPr lang="en-US" sz="2800" dirty="0">
              <a:latin typeface="Arial Black"/>
              <a:cs typeface="Arial Black"/>
            </a:endParaRPr>
          </a:p>
        </p:txBody>
      </p:sp>
      <p:sp>
        <p:nvSpPr>
          <p:cNvPr id="6" name="Rectangle 5"/>
          <p:cNvSpPr/>
          <p:nvPr/>
        </p:nvSpPr>
        <p:spPr>
          <a:xfrm>
            <a:off x="268112" y="4956706"/>
            <a:ext cx="4035483" cy="1815882"/>
          </a:xfrm>
          <a:prstGeom prst="rect">
            <a:avLst/>
          </a:prstGeom>
        </p:spPr>
        <p:txBody>
          <a:bodyPr wrap="square">
            <a:spAutoFit/>
          </a:bodyPr>
          <a:lstStyle/>
          <a:p>
            <a:r>
              <a:rPr lang="en-US" sz="2800" dirty="0" smtClean="0">
                <a:latin typeface="Arial Black"/>
                <a:cs typeface="Arial Black"/>
              </a:rPr>
              <a:t>The word “home” connotes the people, safety and memories of family.</a:t>
            </a:r>
            <a:endParaRPr lang="en-US" sz="2800" dirty="0">
              <a:latin typeface="Arial Black"/>
              <a:cs typeface="Arial Black"/>
            </a:endParaRPr>
          </a:p>
        </p:txBody>
      </p:sp>
    </p:spTree>
    <p:extLst>
      <p:ext uri="{BB962C8B-B14F-4D97-AF65-F5344CB8AC3E}">
        <p14:creationId xmlns:p14="http://schemas.microsoft.com/office/powerpoint/2010/main" val="23562862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ndernikGold"/>
                <a:cs typeface="IndernikGold"/>
              </a:rPr>
              <a:t>Connotation and Tone?</a:t>
            </a:r>
            <a:endParaRPr lang="en-US" dirty="0">
              <a:latin typeface="IndernikGold"/>
              <a:cs typeface="IndernikGold"/>
            </a:endParaRPr>
          </a:p>
        </p:txBody>
      </p:sp>
      <p:sp>
        <p:nvSpPr>
          <p:cNvPr id="5" name="Rectangle 4"/>
          <p:cNvSpPr/>
          <p:nvPr/>
        </p:nvSpPr>
        <p:spPr>
          <a:xfrm>
            <a:off x="268113" y="1452388"/>
            <a:ext cx="4615583" cy="2246769"/>
          </a:xfrm>
          <a:prstGeom prst="rect">
            <a:avLst/>
          </a:prstGeom>
        </p:spPr>
        <p:txBody>
          <a:bodyPr wrap="square">
            <a:spAutoFit/>
          </a:bodyPr>
          <a:lstStyle/>
          <a:p>
            <a:r>
              <a:rPr lang="en-US" sz="2800" dirty="0" smtClean="0">
                <a:latin typeface="Arial Black"/>
                <a:cs typeface="Arial Black"/>
              </a:rPr>
              <a:t>If you feel your relationship is strong and committed, what word would you choose to describe it?</a:t>
            </a:r>
            <a:endParaRPr lang="en-US" sz="2800" dirty="0">
              <a:latin typeface="Arial Black"/>
              <a:cs typeface="Arial Black"/>
            </a:endParaRPr>
          </a:p>
        </p:txBody>
      </p:sp>
      <p:sp>
        <p:nvSpPr>
          <p:cNvPr id="6" name="Rectangle 5"/>
          <p:cNvSpPr/>
          <p:nvPr/>
        </p:nvSpPr>
        <p:spPr>
          <a:xfrm>
            <a:off x="3302001" y="4385945"/>
            <a:ext cx="5596467" cy="1815882"/>
          </a:xfrm>
          <a:prstGeom prst="rect">
            <a:avLst/>
          </a:prstGeom>
        </p:spPr>
        <p:txBody>
          <a:bodyPr wrap="square">
            <a:spAutoFit/>
          </a:bodyPr>
          <a:lstStyle/>
          <a:p>
            <a:pPr marL="514350" indent="-514350">
              <a:buAutoNum type="alphaLcParenR"/>
            </a:pPr>
            <a:r>
              <a:rPr lang="en-US" sz="2800" dirty="0" smtClean="0">
                <a:latin typeface="Arial Black"/>
                <a:cs typeface="Arial Black"/>
              </a:rPr>
              <a:t>dating someone</a:t>
            </a:r>
          </a:p>
          <a:p>
            <a:pPr marL="514350" indent="-514350">
              <a:buAutoNum type="alphaLcParenR"/>
            </a:pPr>
            <a:r>
              <a:rPr lang="en-US" sz="2800" dirty="0">
                <a:latin typeface="Arial Black"/>
                <a:cs typeface="Arial Black"/>
              </a:rPr>
              <a:t>t</a:t>
            </a:r>
            <a:r>
              <a:rPr lang="en-US" sz="2800" dirty="0" smtClean="0">
                <a:latin typeface="Arial Black"/>
                <a:cs typeface="Arial Black"/>
              </a:rPr>
              <a:t>alking to someone</a:t>
            </a:r>
          </a:p>
          <a:p>
            <a:pPr marL="514350" indent="-514350">
              <a:buAutoNum type="alphaLcParenR"/>
            </a:pPr>
            <a:r>
              <a:rPr lang="en-US" sz="2800" dirty="0" smtClean="0">
                <a:latin typeface="Arial Black"/>
                <a:cs typeface="Arial Black"/>
              </a:rPr>
              <a:t>boyfriend/girlfriend</a:t>
            </a:r>
          </a:p>
          <a:p>
            <a:pPr marL="514350" indent="-514350">
              <a:buAutoNum type="alphaLcParenR"/>
            </a:pPr>
            <a:r>
              <a:rPr lang="en-US" sz="2800" dirty="0" smtClean="0">
                <a:latin typeface="Arial Black"/>
                <a:cs typeface="Arial Black"/>
              </a:rPr>
              <a:t>significant other</a:t>
            </a:r>
          </a:p>
        </p:txBody>
      </p:sp>
    </p:spTree>
    <p:extLst>
      <p:ext uri="{BB962C8B-B14F-4D97-AF65-F5344CB8AC3E}">
        <p14:creationId xmlns:p14="http://schemas.microsoft.com/office/powerpoint/2010/main" val="3236670846"/>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IndernikGold"/>
                <a:cs typeface="IndernikGold"/>
              </a:rPr>
              <a:t>TWISt</a:t>
            </a:r>
            <a:r>
              <a:rPr lang="en-US" dirty="0" smtClean="0">
                <a:latin typeface="IndernikGold"/>
                <a:cs typeface="IndernikGold"/>
              </a:rPr>
              <a:t> poetry analysis</a:t>
            </a:r>
            <a:endParaRPr lang="en-US" dirty="0">
              <a:latin typeface="IndernikGold"/>
              <a:cs typeface="IndernikGold"/>
            </a:endParaRPr>
          </a:p>
        </p:txBody>
      </p:sp>
      <p:sp>
        <p:nvSpPr>
          <p:cNvPr id="3" name="Content Placeholder 2"/>
          <p:cNvSpPr>
            <a:spLocks noGrp="1"/>
          </p:cNvSpPr>
          <p:nvPr>
            <p:ph idx="1"/>
          </p:nvPr>
        </p:nvSpPr>
        <p:spPr/>
        <p:txBody>
          <a:bodyPr>
            <a:normAutofit fontScale="62500" lnSpcReduction="20000"/>
          </a:bodyPr>
          <a:lstStyle/>
          <a:p>
            <a:r>
              <a:rPr lang="en-US" b="1" dirty="0" smtClean="0">
                <a:solidFill>
                  <a:srgbClr val="FFFF00"/>
                </a:solidFill>
              </a:rPr>
              <a:t>T</a:t>
            </a:r>
            <a:r>
              <a:rPr lang="en-US" dirty="0" smtClean="0">
                <a:solidFill>
                  <a:srgbClr val="FFFF00"/>
                </a:solidFill>
              </a:rPr>
              <a:t>one: What </a:t>
            </a:r>
            <a:r>
              <a:rPr lang="en-US" dirty="0">
                <a:solidFill>
                  <a:srgbClr val="FFFF00"/>
                </a:solidFill>
              </a:rPr>
              <a:t>is the author's tone?</a:t>
            </a:r>
          </a:p>
          <a:p>
            <a:endParaRPr lang="en-US" b="1" dirty="0" smtClean="0">
              <a:solidFill>
                <a:srgbClr val="FFFF00"/>
              </a:solidFill>
            </a:endParaRPr>
          </a:p>
          <a:p>
            <a:r>
              <a:rPr lang="en-US" b="1" dirty="0" smtClean="0">
                <a:solidFill>
                  <a:srgbClr val="FFFF00"/>
                </a:solidFill>
              </a:rPr>
              <a:t>W</a:t>
            </a:r>
            <a:r>
              <a:rPr lang="en-US" dirty="0" smtClean="0">
                <a:solidFill>
                  <a:srgbClr val="FFFF00"/>
                </a:solidFill>
              </a:rPr>
              <a:t>ord </a:t>
            </a:r>
            <a:r>
              <a:rPr lang="en-US" dirty="0">
                <a:solidFill>
                  <a:srgbClr val="FFFF00"/>
                </a:solidFill>
              </a:rPr>
              <a:t>Choice</a:t>
            </a:r>
            <a:r>
              <a:rPr lang="en-US" dirty="0" smtClean="0">
                <a:solidFill>
                  <a:srgbClr val="FFFF00"/>
                </a:solidFill>
              </a:rPr>
              <a:t>: What </a:t>
            </a:r>
            <a:r>
              <a:rPr lang="en-US" dirty="0">
                <a:solidFill>
                  <a:srgbClr val="FFFF00"/>
                </a:solidFill>
              </a:rPr>
              <a:t>particular word choice may be indicative of the author's feelings?</a:t>
            </a:r>
          </a:p>
          <a:p>
            <a:endParaRPr lang="en-US" b="1" dirty="0" smtClean="0"/>
          </a:p>
          <a:p>
            <a:r>
              <a:rPr lang="en-US" b="1" dirty="0" smtClean="0"/>
              <a:t>I</a:t>
            </a:r>
            <a:r>
              <a:rPr lang="en-US" dirty="0" smtClean="0"/>
              <a:t>magery </a:t>
            </a:r>
            <a:r>
              <a:rPr lang="en-US" dirty="0"/>
              <a:t>and </a:t>
            </a:r>
            <a:r>
              <a:rPr lang="en-US" dirty="0" smtClean="0"/>
              <a:t>Detail: Is </a:t>
            </a:r>
            <a:r>
              <a:rPr lang="en-US" dirty="0"/>
              <a:t>there any specific imagery or use of detail that indicates the author's </a:t>
            </a:r>
            <a:r>
              <a:rPr lang="en-US" dirty="0" smtClean="0"/>
              <a:t>attitude </a:t>
            </a:r>
            <a:r>
              <a:rPr lang="en-US" dirty="0"/>
              <a:t>or evokes a particular reaction from the reader?</a:t>
            </a:r>
          </a:p>
          <a:p>
            <a:endParaRPr lang="en-US" b="1" dirty="0" smtClean="0"/>
          </a:p>
          <a:p>
            <a:r>
              <a:rPr lang="en-US" b="1" dirty="0" smtClean="0"/>
              <a:t>S</a:t>
            </a:r>
            <a:r>
              <a:rPr lang="en-US" dirty="0" smtClean="0"/>
              <a:t>tyle: Does </a:t>
            </a:r>
            <a:r>
              <a:rPr lang="en-US" dirty="0"/>
              <a:t>the author demonstrate any characteristic style that may help with </a:t>
            </a:r>
            <a:r>
              <a:rPr lang="en-US" dirty="0" smtClean="0"/>
              <a:t>interpretation?</a:t>
            </a:r>
          </a:p>
          <a:p>
            <a:pPr lvl="1"/>
            <a:r>
              <a:rPr lang="en-US" dirty="0" smtClean="0"/>
              <a:t>Cognitive Poetic Devices (Figurative Language)</a:t>
            </a:r>
          </a:p>
          <a:p>
            <a:pPr lvl="1"/>
            <a:r>
              <a:rPr lang="en-US" dirty="0" smtClean="0"/>
              <a:t>Auditory Poetic Devices (Rhyme/Rhythm)</a:t>
            </a:r>
            <a:endParaRPr lang="en-US" dirty="0"/>
          </a:p>
          <a:p>
            <a:endParaRPr lang="en-US" b="1" dirty="0" smtClean="0"/>
          </a:p>
          <a:p>
            <a:r>
              <a:rPr lang="en-US" b="1" dirty="0" smtClean="0"/>
              <a:t>T</a:t>
            </a:r>
            <a:r>
              <a:rPr lang="en-US" dirty="0" smtClean="0"/>
              <a:t>heme: What </a:t>
            </a:r>
            <a:r>
              <a:rPr lang="en-US" dirty="0"/>
              <a:t>theme does the author present in the passage or poem</a:t>
            </a:r>
            <a:r>
              <a:rPr lang="en-US" dirty="0" smtClean="0"/>
              <a:t>?</a:t>
            </a:r>
            <a:r>
              <a:rPr lang="en-US" dirty="0"/>
              <a:t> </a:t>
            </a:r>
          </a:p>
          <a:p>
            <a:endParaRPr lang="en-US" dirty="0"/>
          </a:p>
        </p:txBody>
      </p:sp>
    </p:spTree>
    <p:extLst>
      <p:ext uri="{BB962C8B-B14F-4D97-AF65-F5344CB8AC3E}">
        <p14:creationId xmlns:p14="http://schemas.microsoft.com/office/powerpoint/2010/main" val="959754979"/>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ndernikGold"/>
                <a:cs typeface="IndernikGold"/>
              </a:rPr>
              <a:t>TWIST</a:t>
            </a:r>
            <a:r>
              <a:rPr lang="en-US" dirty="0" smtClean="0"/>
              <a:t> </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804194727"/>
              </p:ext>
            </p:extLst>
          </p:nvPr>
        </p:nvGraphicFramePr>
        <p:xfrm>
          <a:off x="1301751" y="1150232"/>
          <a:ext cx="6540500" cy="5242101"/>
        </p:xfrm>
        <a:graphic>
          <a:graphicData uri="http://schemas.openxmlformats.org/presentationml/2006/ole">
            <mc:AlternateContent xmlns:mc="http://schemas.openxmlformats.org/markup-compatibility/2006">
              <mc:Choice xmlns:v="urn:schemas-microsoft-com:vml" Requires="v">
                <p:oleObj spid="_x0000_s2109" name="Document" r:id="rId3" imgW="6540500" imgH="5473700" progId="Word.Document.12">
                  <p:embed/>
                </p:oleObj>
              </mc:Choice>
              <mc:Fallback>
                <p:oleObj name="Document" r:id="rId3" imgW="6540500" imgH="5473700" progId="Word.Document.12">
                  <p:embed/>
                  <p:pic>
                    <p:nvPicPr>
                      <p:cNvPr id="0" name=""/>
                      <p:cNvPicPr/>
                      <p:nvPr/>
                    </p:nvPicPr>
                    <p:blipFill>
                      <a:blip r:embed="rId4"/>
                      <a:stretch>
                        <a:fillRect/>
                      </a:stretch>
                    </p:blipFill>
                    <p:spPr>
                      <a:xfrm>
                        <a:off x="1301751" y="1150232"/>
                        <a:ext cx="6540500" cy="5242101"/>
                      </a:xfrm>
                      <a:prstGeom prst="rect">
                        <a:avLst/>
                      </a:prstGeom>
                    </p:spPr>
                  </p:pic>
                </p:oleObj>
              </mc:Fallback>
            </mc:AlternateContent>
          </a:graphicData>
        </a:graphic>
      </p:graphicFrame>
    </p:spTree>
    <p:extLst>
      <p:ext uri="{BB962C8B-B14F-4D97-AF65-F5344CB8AC3E}">
        <p14:creationId xmlns:p14="http://schemas.microsoft.com/office/powerpoint/2010/main" val="3816190712"/>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Connotation Practice</a:t>
            </a:r>
            <a:endParaRPr lang="en-US" dirty="0"/>
          </a:p>
        </p:txBody>
      </p:sp>
      <p:sp>
        <p:nvSpPr>
          <p:cNvPr id="3" name="Content Placeholder 2"/>
          <p:cNvSpPr>
            <a:spLocks noGrp="1"/>
          </p:cNvSpPr>
          <p:nvPr>
            <p:ph idx="1"/>
          </p:nvPr>
        </p:nvSpPr>
        <p:spPr/>
        <p:txBody>
          <a:bodyPr>
            <a:normAutofit fontScale="92500" lnSpcReduction="10000"/>
          </a:bodyPr>
          <a:lstStyle/>
          <a:p>
            <a:pPr marL="514350" indent="-514350">
              <a:buAutoNum type="arabicPeriod"/>
            </a:pPr>
            <a:r>
              <a:rPr lang="en-US" dirty="0" smtClean="0"/>
              <a:t>Those who are lonely and detached live in a </a:t>
            </a:r>
            <a:r>
              <a:rPr lang="en-US" b="1" u="sng" dirty="0" smtClean="0"/>
              <a:t>house</a:t>
            </a:r>
            <a:r>
              <a:rPr lang="en-US" dirty="0" smtClean="0"/>
              <a:t>. Those who live with loved ones live in a </a:t>
            </a:r>
            <a:r>
              <a:rPr lang="en-US" b="1" u="sng" dirty="0" smtClean="0"/>
              <a:t>home</a:t>
            </a:r>
            <a:r>
              <a:rPr lang="en-US" dirty="0" smtClean="0"/>
              <a:t>. </a:t>
            </a:r>
          </a:p>
          <a:p>
            <a:pPr marL="514350" indent="-514350">
              <a:buAutoNum type="arabicPeriod"/>
            </a:pPr>
            <a:r>
              <a:rPr lang="en-US" dirty="0" smtClean="0"/>
              <a:t>A </a:t>
            </a:r>
            <a:r>
              <a:rPr lang="en-US" u="sng" dirty="0" smtClean="0"/>
              <a:t>mother</a:t>
            </a:r>
            <a:r>
              <a:rPr lang="en-US" dirty="0" smtClean="0"/>
              <a:t> and </a:t>
            </a:r>
            <a:r>
              <a:rPr lang="en-US" b="1" u="sng" dirty="0" smtClean="0"/>
              <a:t>father</a:t>
            </a:r>
            <a:r>
              <a:rPr lang="en-US" dirty="0" smtClean="0"/>
              <a:t> have procreated. A ___ and ___ are loving parents. </a:t>
            </a:r>
            <a:endParaRPr lang="en-US" dirty="0"/>
          </a:p>
          <a:p>
            <a:pPr marL="514350" indent="-514350">
              <a:buAutoNum type="arabicPeriod"/>
            </a:pPr>
            <a:r>
              <a:rPr lang="en-US" b="1" u="sng" dirty="0" smtClean="0"/>
              <a:t>Pushy</a:t>
            </a:r>
            <a:r>
              <a:rPr lang="en-US" dirty="0" smtClean="0"/>
              <a:t> salespeople are to be avoided. _____ salespeople make a lot of money. </a:t>
            </a:r>
          </a:p>
          <a:p>
            <a:pPr marL="514350" indent="-514350">
              <a:buAutoNum type="arabicPeriod"/>
            </a:pPr>
            <a:r>
              <a:rPr lang="en-US" dirty="0" smtClean="0"/>
              <a:t>I’m sick and tired of listening to </a:t>
            </a:r>
            <a:r>
              <a:rPr lang="en-US" b="1" u="sng" dirty="0" smtClean="0"/>
              <a:t>politicians</a:t>
            </a:r>
            <a:r>
              <a:rPr lang="en-US" dirty="0" smtClean="0"/>
              <a:t>, but give me a good ____ any day of the week. </a:t>
            </a:r>
            <a:r>
              <a:rPr lang="en-US" dirty="0" err="1" smtClean="0"/>
              <a:t>He/She</a:t>
            </a:r>
            <a:r>
              <a:rPr lang="en-US" dirty="0" smtClean="0"/>
              <a:t> will get things done. </a:t>
            </a:r>
          </a:p>
        </p:txBody>
      </p:sp>
    </p:spTree>
    <p:extLst>
      <p:ext uri="{BB962C8B-B14F-4D97-AF65-F5344CB8AC3E}">
        <p14:creationId xmlns:p14="http://schemas.microsoft.com/office/powerpoint/2010/main" val="4242364597"/>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ndernikGold"/>
                <a:cs typeface="IndernikGold"/>
                <a:hlinkClick r:id="rId2"/>
              </a:rPr>
              <a:t>Same Love</a:t>
            </a:r>
            <a:r>
              <a:rPr lang="en-US" dirty="0" smtClean="0">
                <a:latin typeface="IndernikGold"/>
                <a:cs typeface="IndernikGold"/>
              </a:rPr>
              <a:t> Connotation </a:t>
            </a:r>
            <a:endParaRPr lang="en-US" dirty="0">
              <a:latin typeface="IndernikGold"/>
              <a:cs typeface="IndernikGold"/>
            </a:endParaRPr>
          </a:p>
        </p:txBody>
      </p:sp>
      <p:sp>
        <p:nvSpPr>
          <p:cNvPr id="3" name="Content Placeholder 2"/>
          <p:cNvSpPr>
            <a:spLocks noGrp="1"/>
          </p:cNvSpPr>
          <p:nvPr>
            <p:ph idx="1"/>
          </p:nvPr>
        </p:nvSpPr>
        <p:spPr/>
        <p:txBody>
          <a:bodyPr numCol="1">
            <a:normAutofit fontScale="77500" lnSpcReduction="20000"/>
          </a:bodyPr>
          <a:lstStyle/>
          <a:p>
            <a:pPr marL="514350" indent="-514350">
              <a:buAutoNum type="arabicPeriod"/>
            </a:pPr>
            <a:r>
              <a:rPr lang="en-US" dirty="0" smtClean="0"/>
              <a:t>What is the tone of this passage? Write an explication and provide evidence for words and lines that support. </a:t>
            </a:r>
          </a:p>
          <a:p>
            <a:pPr marL="514350" indent="-514350">
              <a:buAutoNum type="arabicPeriod"/>
            </a:pPr>
            <a:endParaRPr lang="en-US" dirty="0" smtClean="0"/>
          </a:p>
          <a:p>
            <a:pPr marL="514350" indent="-514350">
              <a:buAutoNum type="arabicPeriod"/>
            </a:pPr>
            <a:r>
              <a:rPr lang="en-US" b="1" u="sng" dirty="0" smtClean="0"/>
              <a:t>Collaborative</a:t>
            </a:r>
            <a:r>
              <a:rPr lang="en-US" dirty="0" smtClean="0"/>
              <a:t>: Choose another artist and write 4-6 lines, sharing the same idea and connotation as “Same Love,” with a new set of word choice. </a:t>
            </a:r>
          </a:p>
          <a:p>
            <a:pPr marL="914400" lvl="1" indent="-514350"/>
            <a:r>
              <a:rPr lang="en-US" dirty="0" smtClean="0"/>
              <a:t>Example: Same Love vs. Born </a:t>
            </a:r>
            <a:r>
              <a:rPr lang="en-US" dirty="0"/>
              <a:t>T</a:t>
            </a:r>
            <a:r>
              <a:rPr lang="en-US" dirty="0" smtClean="0"/>
              <a:t>his Way</a:t>
            </a:r>
          </a:p>
          <a:p>
            <a:pPr marL="914400" lvl="1" indent="-514350"/>
            <a:r>
              <a:rPr lang="en-US" dirty="0" smtClean="0"/>
              <a:t>Write your new artist and your lyrics on a </a:t>
            </a:r>
            <a:r>
              <a:rPr lang="en-US" dirty="0" err="1" smtClean="0"/>
              <a:t>powerpoint</a:t>
            </a:r>
            <a:r>
              <a:rPr lang="en-US" dirty="0" smtClean="0"/>
              <a:t> to share</a:t>
            </a:r>
          </a:p>
          <a:p>
            <a:pPr marL="914400" lvl="1" indent="-514350"/>
            <a:r>
              <a:rPr lang="en-US" dirty="0" smtClean="0"/>
              <a:t>Highlight new word choice. </a:t>
            </a:r>
          </a:p>
          <a:p>
            <a:pPr marL="400050" lvl="1" indent="0">
              <a:buNone/>
            </a:pPr>
            <a:endParaRPr lang="en-US" dirty="0" smtClean="0"/>
          </a:p>
          <a:p>
            <a:pPr marL="514350" indent="-514350">
              <a:buAutoNum type="arabicPeriod"/>
            </a:pPr>
            <a:r>
              <a:rPr lang="en-US" b="1" u="sng" dirty="0" smtClean="0"/>
              <a:t>Individual</a:t>
            </a:r>
            <a:r>
              <a:rPr lang="en-US" dirty="0" smtClean="0"/>
              <a:t>: Develop a Poetic Word Lists of key words you find meaningful. You may use </a:t>
            </a:r>
            <a:r>
              <a:rPr lang="en-US" dirty="0" err="1" smtClean="0"/>
              <a:t>thesaurus.com</a:t>
            </a:r>
            <a:r>
              <a:rPr lang="en-US" dirty="0" smtClean="0"/>
              <a:t> on your phone. Record in your Journal. </a:t>
            </a:r>
            <a:endParaRPr lang="en-US" dirty="0"/>
          </a:p>
        </p:txBody>
      </p:sp>
    </p:spTree>
    <p:extLst>
      <p:ext uri="{BB962C8B-B14F-4D97-AF65-F5344CB8AC3E}">
        <p14:creationId xmlns:p14="http://schemas.microsoft.com/office/powerpoint/2010/main" val="1526883769"/>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ndernikGold"/>
                <a:cs typeface="IndernikGold"/>
              </a:rPr>
              <a:t>Connotation Explicatio</a:t>
            </a:r>
            <a:r>
              <a:rPr lang="en-US" dirty="0">
                <a:latin typeface="IndernikGold"/>
                <a:cs typeface="IndernikGold"/>
              </a:rPr>
              <a:t>n</a:t>
            </a:r>
          </a:p>
        </p:txBody>
      </p:sp>
      <p:sp>
        <p:nvSpPr>
          <p:cNvPr id="3" name="Content Placeholder 2"/>
          <p:cNvSpPr>
            <a:spLocks noGrp="1"/>
          </p:cNvSpPr>
          <p:nvPr>
            <p:ph idx="1"/>
          </p:nvPr>
        </p:nvSpPr>
        <p:spPr/>
        <p:txBody>
          <a:bodyPr>
            <a:normAutofit fontScale="70000" lnSpcReduction="20000"/>
          </a:bodyPr>
          <a:lstStyle/>
          <a:p>
            <a:pPr marL="0" indent="0">
              <a:lnSpc>
                <a:spcPct val="140000"/>
              </a:lnSpc>
              <a:buNone/>
            </a:pPr>
            <a:r>
              <a:rPr lang="en-US" dirty="0"/>
              <a:t>Looking at the lyrics of ____________________’s song, “____________________, ” the author uses _________ connotations to convey a ___________ tone.  This is an important tool in creating a ____________ mood, as the audience feels ___________ _____________________________________________. The artist uses words such </a:t>
            </a:r>
            <a:r>
              <a:rPr lang="en-US" dirty="0" smtClean="0"/>
              <a:t>as _____________ </a:t>
            </a:r>
            <a:r>
              <a:rPr lang="en-US" dirty="0"/>
              <a:t>and </a:t>
            </a:r>
            <a:r>
              <a:rPr lang="en-US" dirty="0" smtClean="0"/>
              <a:t>____________ </a:t>
            </a:r>
            <a:r>
              <a:rPr lang="en-US" dirty="0"/>
              <a:t>to connote the idea that </a:t>
            </a:r>
            <a:r>
              <a:rPr lang="en-US" dirty="0" smtClean="0"/>
              <a:t>_____________________________________________________ __________________________________________________________</a:t>
            </a:r>
            <a:r>
              <a:rPr lang="en-US" dirty="0"/>
              <a:t>. The lyrics, “</a:t>
            </a:r>
            <a:r>
              <a:rPr lang="en-US" dirty="0" smtClean="0"/>
              <a:t>______________________________________________ ____________________________________________</a:t>
            </a:r>
            <a:r>
              <a:rPr lang="en-US" dirty="0"/>
              <a:t>” </a:t>
            </a:r>
            <a:r>
              <a:rPr lang="en-US" dirty="0" smtClean="0"/>
              <a:t>(___________)show ____________________________________________________</a:t>
            </a:r>
            <a:r>
              <a:rPr lang="en-US" dirty="0"/>
              <a:t>.</a:t>
            </a:r>
          </a:p>
          <a:p>
            <a:pPr marL="0" indent="0">
              <a:buNone/>
            </a:pPr>
            <a:endParaRPr lang="en-US" dirty="0"/>
          </a:p>
        </p:txBody>
      </p:sp>
    </p:spTree>
    <p:extLst>
      <p:ext uri="{BB962C8B-B14F-4D97-AF65-F5344CB8AC3E}">
        <p14:creationId xmlns:p14="http://schemas.microsoft.com/office/powerpoint/2010/main" val="609753287"/>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517"/>
            <a:ext cx="9144000" cy="1143000"/>
          </a:xfrm>
        </p:spPr>
        <p:style>
          <a:lnRef idx="2">
            <a:schemeClr val="dk1"/>
          </a:lnRef>
          <a:fillRef idx="1">
            <a:schemeClr val="lt1"/>
          </a:fillRef>
          <a:effectRef idx="0">
            <a:schemeClr val="dk1"/>
          </a:effectRef>
          <a:fontRef idx="minor">
            <a:schemeClr val="dk1"/>
          </a:fontRef>
        </p:style>
        <p:txBody>
          <a:bodyPr anchor="t">
            <a:normAutofit/>
          </a:bodyPr>
          <a:lstStyle/>
          <a:p>
            <a:pPr algn="l"/>
            <a:r>
              <a:rPr lang="en-US" sz="1800" dirty="0" smtClean="0">
                <a:latin typeface="IndernikGold"/>
                <a:cs typeface="IndernikGold"/>
              </a:rPr>
              <a:t>TOPIC</a:t>
            </a:r>
            <a:r>
              <a:rPr lang="en-US" sz="1600" dirty="0" smtClean="0"/>
              <a:t>				        </a:t>
            </a:r>
            <a:r>
              <a:rPr lang="en-US" sz="1800" dirty="0" smtClean="0">
                <a:latin typeface="IndernikGold"/>
                <a:cs typeface="IndernikGold"/>
              </a:rPr>
              <a:t>OPINION</a:t>
            </a:r>
            <a:r>
              <a:rPr lang="en-US" sz="1600" dirty="0" smtClean="0"/>
              <a:t>		</a:t>
            </a:r>
            <a:r>
              <a:rPr lang="en-US" sz="1600" dirty="0"/>
              <a:t> </a:t>
            </a:r>
            <a:r>
              <a:rPr lang="en-US" sz="1600" dirty="0" smtClean="0"/>
              <a:t>                                    </a:t>
            </a:r>
            <a:r>
              <a:rPr lang="en-US" sz="1800" dirty="0" smtClean="0">
                <a:latin typeface="IndernikGold"/>
                <a:cs typeface="IndernikGold"/>
              </a:rPr>
              <a:t>REASONS</a:t>
            </a:r>
            <a:r>
              <a:rPr lang="en-US" sz="1600" dirty="0" smtClean="0"/>
              <a:t/>
            </a:r>
            <a:br>
              <a:rPr lang="en-US" sz="1600" dirty="0" smtClean="0"/>
            </a:br>
            <a:r>
              <a:rPr lang="en-US" sz="1600" dirty="0" smtClean="0"/>
              <a:t>Ex: </a:t>
            </a:r>
            <a:r>
              <a:rPr lang="en-US" sz="1600" i="1" dirty="0" smtClean="0"/>
              <a:t>People with disadvantages</a:t>
            </a:r>
            <a:r>
              <a:rPr lang="en-US" sz="1600" dirty="0" smtClean="0"/>
              <a:t>	   </a:t>
            </a:r>
            <a:r>
              <a:rPr lang="en-US" sz="1600" i="1" dirty="0" smtClean="0"/>
              <a:t>must persevere through hardships           in order to be victorious. </a:t>
            </a:r>
            <a:br>
              <a:rPr lang="en-US" sz="1600" i="1" dirty="0" smtClean="0"/>
            </a:br>
            <a:r>
              <a:rPr lang="en-US" sz="1600" i="1" dirty="0" smtClean="0"/>
              <a:t/>
            </a:r>
            <a:br>
              <a:rPr lang="en-US" sz="1600" i="1" dirty="0" smtClean="0"/>
            </a:br>
            <a:r>
              <a:rPr lang="en-US" sz="1600" i="1" dirty="0" smtClean="0"/>
              <a:t>__________________________    ________________________________   ___________________________</a:t>
            </a:r>
            <a:endParaRPr lang="en-US" sz="1600" i="1" dirty="0"/>
          </a:p>
        </p:txBody>
      </p:sp>
      <p:cxnSp>
        <p:nvCxnSpPr>
          <p:cNvPr id="5" name="Straight Connector 4"/>
          <p:cNvCxnSpPr/>
          <p:nvPr/>
        </p:nvCxnSpPr>
        <p:spPr>
          <a:xfrm>
            <a:off x="2846107" y="0"/>
            <a:ext cx="0" cy="1143000"/>
          </a:xfrm>
          <a:prstGeom prst="line">
            <a:avLst/>
          </a:prstGeom>
        </p:spPr>
        <p:style>
          <a:lnRef idx="2">
            <a:schemeClr val="dk1"/>
          </a:lnRef>
          <a:fillRef idx="0">
            <a:schemeClr val="dk1"/>
          </a:fillRef>
          <a:effectRef idx="1">
            <a:schemeClr val="dk1"/>
          </a:effectRef>
          <a:fontRef idx="minor">
            <a:schemeClr val="tx1"/>
          </a:fontRef>
        </p:style>
      </p:cxnSp>
      <p:cxnSp>
        <p:nvCxnSpPr>
          <p:cNvPr id="6" name="Straight Connector 5"/>
          <p:cNvCxnSpPr/>
          <p:nvPr/>
        </p:nvCxnSpPr>
        <p:spPr>
          <a:xfrm>
            <a:off x="6220959" y="0"/>
            <a:ext cx="0" cy="1143000"/>
          </a:xfrm>
          <a:prstGeom prst="line">
            <a:avLst/>
          </a:prstGeom>
        </p:spPr>
        <p:style>
          <a:lnRef idx="2">
            <a:schemeClr val="dk1"/>
          </a:lnRef>
          <a:fillRef idx="0">
            <a:schemeClr val="dk1"/>
          </a:fillRef>
          <a:effectRef idx="1">
            <a:schemeClr val="dk1"/>
          </a:effectRef>
          <a:fontRef idx="minor">
            <a:schemeClr val="tx1"/>
          </a:fontRef>
        </p:style>
      </p:cxnSp>
      <p:sp>
        <p:nvSpPr>
          <p:cNvPr id="8" name="Title 1"/>
          <p:cNvSpPr txBox="1">
            <a:spLocks/>
          </p:cNvSpPr>
          <p:nvPr/>
        </p:nvSpPr>
        <p:spPr>
          <a:xfrm>
            <a:off x="0" y="1215541"/>
            <a:ext cx="91440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US" sz="1800" smtClean="0">
                <a:latin typeface="IndernikGold"/>
                <a:cs typeface="IndernikGold"/>
              </a:rPr>
              <a:t>TOPIC</a:t>
            </a:r>
            <a:r>
              <a:rPr lang="en-US" sz="1600" smtClean="0"/>
              <a:t>				        </a:t>
            </a:r>
            <a:r>
              <a:rPr lang="en-US" sz="1800" smtClean="0">
                <a:latin typeface="IndernikGold"/>
                <a:cs typeface="IndernikGold"/>
              </a:rPr>
              <a:t>OPINION</a:t>
            </a:r>
            <a:r>
              <a:rPr lang="en-US" sz="1600" smtClean="0"/>
              <a:t>		                                     </a:t>
            </a:r>
            <a:r>
              <a:rPr lang="en-US" sz="1800" smtClean="0">
                <a:latin typeface="IndernikGold"/>
                <a:cs typeface="IndernikGold"/>
              </a:rPr>
              <a:t>REASONS</a:t>
            </a:r>
            <a:r>
              <a:rPr lang="en-US" sz="1600" smtClean="0"/>
              <a:t/>
            </a:r>
            <a:br>
              <a:rPr lang="en-US" sz="1600" smtClean="0"/>
            </a:br>
            <a:r>
              <a:rPr lang="en-US" sz="1600" smtClean="0"/>
              <a:t>Ex: </a:t>
            </a:r>
            <a:r>
              <a:rPr lang="en-US" sz="1600" i="1" smtClean="0"/>
              <a:t>People with disadvantages</a:t>
            </a:r>
            <a:r>
              <a:rPr lang="en-US" sz="1600" smtClean="0"/>
              <a:t>	   </a:t>
            </a:r>
            <a:r>
              <a:rPr lang="en-US" sz="1600" i="1" smtClean="0"/>
              <a:t>must persevere through hardships           in order to be victorious. </a:t>
            </a:r>
            <a:br>
              <a:rPr lang="en-US" sz="1600" i="1" smtClean="0"/>
            </a:br>
            <a:r>
              <a:rPr lang="en-US" sz="1600" i="1" smtClean="0"/>
              <a:t/>
            </a:r>
            <a:br>
              <a:rPr lang="en-US" sz="1600" i="1" smtClean="0"/>
            </a:br>
            <a:r>
              <a:rPr lang="en-US" sz="1600" i="1" smtClean="0"/>
              <a:t>__________________________    ________________________________   ___________________________</a:t>
            </a:r>
            <a:endParaRPr lang="en-US" sz="1600" i="1" dirty="0"/>
          </a:p>
        </p:txBody>
      </p:sp>
      <p:cxnSp>
        <p:nvCxnSpPr>
          <p:cNvPr id="9" name="Straight Connector 8"/>
          <p:cNvCxnSpPr/>
          <p:nvPr/>
        </p:nvCxnSpPr>
        <p:spPr>
          <a:xfrm>
            <a:off x="2846107" y="1192024"/>
            <a:ext cx="0" cy="1143000"/>
          </a:xfrm>
          <a:prstGeom prst="line">
            <a:avLst/>
          </a:prstGeom>
        </p:spPr>
        <p:style>
          <a:lnRef idx="2">
            <a:schemeClr val="dk1"/>
          </a:lnRef>
          <a:fillRef idx="0">
            <a:schemeClr val="dk1"/>
          </a:fillRef>
          <a:effectRef idx="1">
            <a:schemeClr val="dk1"/>
          </a:effectRef>
          <a:fontRef idx="minor">
            <a:schemeClr val="tx1"/>
          </a:fontRef>
        </p:style>
      </p:cxnSp>
      <p:cxnSp>
        <p:nvCxnSpPr>
          <p:cNvPr id="10" name="Straight Connector 9"/>
          <p:cNvCxnSpPr/>
          <p:nvPr/>
        </p:nvCxnSpPr>
        <p:spPr>
          <a:xfrm>
            <a:off x="6220959" y="1192024"/>
            <a:ext cx="0" cy="1143000"/>
          </a:xfrm>
          <a:prstGeom prst="line">
            <a:avLst/>
          </a:prstGeom>
        </p:spPr>
        <p:style>
          <a:lnRef idx="2">
            <a:schemeClr val="dk1"/>
          </a:lnRef>
          <a:fillRef idx="0">
            <a:schemeClr val="dk1"/>
          </a:fillRef>
          <a:effectRef idx="1">
            <a:schemeClr val="dk1"/>
          </a:effectRef>
          <a:fontRef idx="minor">
            <a:schemeClr val="tx1"/>
          </a:fontRef>
        </p:style>
      </p:cxnSp>
      <p:sp>
        <p:nvSpPr>
          <p:cNvPr id="11" name="Title 1"/>
          <p:cNvSpPr txBox="1">
            <a:spLocks/>
          </p:cNvSpPr>
          <p:nvPr/>
        </p:nvSpPr>
        <p:spPr>
          <a:xfrm>
            <a:off x="0" y="2433497"/>
            <a:ext cx="91440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US" sz="1800" dirty="0" smtClean="0">
                <a:latin typeface="IndernikGold"/>
                <a:cs typeface="IndernikGold"/>
              </a:rPr>
              <a:t>TOPIC</a:t>
            </a:r>
            <a:r>
              <a:rPr lang="en-US" sz="1600" dirty="0" smtClean="0"/>
              <a:t>				        </a:t>
            </a:r>
            <a:r>
              <a:rPr lang="en-US" sz="1800" dirty="0" smtClean="0">
                <a:latin typeface="IndernikGold"/>
                <a:cs typeface="IndernikGold"/>
              </a:rPr>
              <a:t>OPINION</a:t>
            </a:r>
            <a:r>
              <a:rPr lang="en-US" sz="1600" dirty="0" smtClean="0"/>
              <a:t>		                                     </a:t>
            </a:r>
            <a:r>
              <a:rPr lang="en-US" sz="1800" dirty="0" smtClean="0">
                <a:latin typeface="IndernikGold"/>
                <a:cs typeface="IndernikGold"/>
              </a:rPr>
              <a:t>REASONS</a:t>
            </a:r>
            <a:r>
              <a:rPr lang="en-US" sz="1600" dirty="0" smtClean="0"/>
              <a:t/>
            </a:r>
            <a:br>
              <a:rPr lang="en-US" sz="1600" dirty="0" smtClean="0"/>
            </a:br>
            <a:r>
              <a:rPr lang="en-US" sz="1600" dirty="0" smtClean="0"/>
              <a:t>Ex: </a:t>
            </a:r>
            <a:r>
              <a:rPr lang="en-US" sz="1600" i="1" dirty="0" smtClean="0"/>
              <a:t>People with disadvantages</a:t>
            </a:r>
            <a:r>
              <a:rPr lang="en-US" sz="1600" dirty="0" smtClean="0"/>
              <a:t>	   </a:t>
            </a:r>
            <a:r>
              <a:rPr lang="en-US" sz="1600" i="1" dirty="0" smtClean="0"/>
              <a:t>must persevere through hardships           in order to be victorious. </a:t>
            </a:r>
            <a:br>
              <a:rPr lang="en-US" sz="1600" i="1" dirty="0" smtClean="0"/>
            </a:br>
            <a:r>
              <a:rPr lang="en-US" sz="1600" i="1" dirty="0" smtClean="0"/>
              <a:t/>
            </a:r>
            <a:br>
              <a:rPr lang="en-US" sz="1600" i="1" dirty="0" smtClean="0"/>
            </a:br>
            <a:r>
              <a:rPr lang="en-US" sz="1600" i="1" dirty="0" smtClean="0"/>
              <a:t>__________________________    ________________________________   ___________________________</a:t>
            </a:r>
            <a:endParaRPr lang="en-US" sz="1600" i="1" dirty="0"/>
          </a:p>
        </p:txBody>
      </p:sp>
      <p:cxnSp>
        <p:nvCxnSpPr>
          <p:cNvPr id="12" name="Straight Connector 11"/>
          <p:cNvCxnSpPr/>
          <p:nvPr/>
        </p:nvCxnSpPr>
        <p:spPr>
          <a:xfrm>
            <a:off x="2846107" y="2409980"/>
            <a:ext cx="0" cy="1143000"/>
          </a:xfrm>
          <a:prstGeom prst="line">
            <a:avLst/>
          </a:prstGeom>
        </p:spPr>
        <p:style>
          <a:lnRef idx="2">
            <a:schemeClr val="dk1"/>
          </a:lnRef>
          <a:fillRef idx="0">
            <a:schemeClr val="dk1"/>
          </a:fillRef>
          <a:effectRef idx="1">
            <a:schemeClr val="dk1"/>
          </a:effectRef>
          <a:fontRef idx="minor">
            <a:schemeClr val="tx1"/>
          </a:fontRef>
        </p:style>
      </p:cxnSp>
      <p:cxnSp>
        <p:nvCxnSpPr>
          <p:cNvPr id="13" name="Straight Connector 12"/>
          <p:cNvCxnSpPr/>
          <p:nvPr/>
        </p:nvCxnSpPr>
        <p:spPr>
          <a:xfrm>
            <a:off x="6220959" y="2409980"/>
            <a:ext cx="0" cy="1143000"/>
          </a:xfrm>
          <a:prstGeom prst="line">
            <a:avLst/>
          </a:prstGeom>
        </p:spPr>
        <p:style>
          <a:lnRef idx="2">
            <a:schemeClr val="dk1"/>
          </a:lnRef>
          <a:fillRef idx="0">
            <a:schemeClr val="dk1"/>
          </a:fillRef>
          <a:effectRef idx="1">
            <a:schemeClr val="dk1"/>
          </a:effectRef>
          <a:fontRef idx="minor">
            <a:schemeClr val="tx1"/>
          </a:fontRef>
        </p:style>
      </p:cxnSp>
      <p:sp>
        <p:nvSpPr>
          <p:cNvPr id="14" name="Title 1"/>
          <p:cNvSpPr txBox="1">
            <a:spLocks/>
          </p:cNvSpPr>
          <p:nvPr/>
        </p:nvSpPr>
        <p:spPr>
          <a:xfrm>
            <a:off x="0" y="3632838"/>
            <a:ext cx="91440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US" sz="1800" dirty="0" smtClean="0">
                <a:latin typeface="IndernikGold"/>
                <a:cs typeface="IndernikGold"/>
              </a:rPr>
              <a:t>TOPIC</a:t>
            </a:r>
            <a:r>
              <a:rPr lang="en-US" sz="1600" dirty="0" smtClean="0"/>
              <a:t>				        </a:t>
            </a:r>
            <a:r>
              <a:rPr lang="en-US" sz="1800" dirty="0" smtClean="0">
                <a:latin typeface="IndernikGold"/>
                <a:cs typeface="IndernikGold"/>
              </a:rPr>
              <a:t>OPINION</a:t>
            </a:r>
            <a:r>
              <a:rPr lang="en-US" sz="1600" dirty="0" smtClean="0"/>
              <a:t>		                                     </a:t>
            </a:r>
            <a:r>
              <a:rPr lang="en-US" sz="1800" dirty="0" smtClean="0">
                <a:latin typeface="IndernikGold"/>
                <a:cs typeface="IndernikGold"/>
              </a:rPr>
              <a:t>REASONS</a:t>
            </a:r>
            <a:r>
              <a:rPr lang="en-US" sz="1600" dirty="0" smtClean="0"/>
              <a:t/>
            </a:r>
            <a:br>
              <a:rPr lang="en-US" sz="1600" dirty="0" smtClean="0"/>
            </a:br>
            <a:r>
              <a:rPr lang="en-US" sz="1600" dirty="0" smtClean="0"/>
              <a:t>Ex: </a:t>
            </a:r>
            <a:r>
              <a:rPr lang="en-US" sz="1600" i="1" dirty="0" smtClean="0"/>
              <a:t>People with disadvantages</a:t>
            </a:r>
            <a:r>
              <a:rPr lang="en-US" sz="1600" dirty="0" smtClean="0"/>
              <a:t>	   </a:t>
            </a:r>
            <a:r>
              <a:rPr lang="en-US" sz="1600" i="1" dirty="0" smtClean="0"/>
              <a:t>must persevere through hardships           in order to be victorious. </a:t>
            </a:r>
            <a:br>
              <a:rPr lang="en-US" sz="1600" i="1" dirty="0" smtClean="0"/>
            </a:br>
            <a:r>
              <a:rPr lang="en-US" sz="1600" i="1" dirty="0" smtClean="0"/>
              <a:t/>
            </a:r>
            <a:br>
              <a:rPr lang="en-US" sz="1600" i="1" dirty="0" smtClean="0"/>
            </a:br>
            <a:r>
              <a:rPr lang="en-US" sz="1600" i="1" dirty="0" smtClean="0"/>
              <a:t>__________________________    ________________________________   ___________________________</a:t>
            </a:r>
            <a:endParaRPr lang="en-US" sz="1600" i="1" dirty="0"/>
          </a:p>
        </p:txBody>
      </p:sp>
      <p:cxnSp>
        <p:nvCxnSpPr>
          <p:cNvPr id="15" name="Straight Connector 14"/>
          <p:cNvCxnSpPr/>
          <p:nvPr/>
        </p:nvCxnSpPr>
        <p:spPr>
          <a:xfrm>
            <a:off x="2846107" y="3609321"/>
            <a:ext cx="0" cy="1143000"/>
          </a:xfrm>
          <a:prstGeom prst="line">
            <a:avLst/>
          </a:prstGeom>
        </p:spPr>
        <p:style>
          <a:lnRef idx="2">
            <a:schemeClr val="dk1"/>
          </a:lnRef>
          <a:fillRef idx="0">
            <a:schemeClr val="dk1"/>
          </a:fillRef>
          <a:effectRef idx="1">
            <a:schemeClr val="dk1"/>
          </a:effectRef>
          <a:fontRef idx="minor">
            <a:schemeClr val="tx1"/>
          </a:fontRef>
        </p:style>
      </p:cxnSp>
      <p:cxnSp>
        <p:nvCxnSpPr>
          <p:cNvPr id="16" name="Straight Connector 15"/>
          <p:cNvCxnSpPr/>
          <p:nvPr/>
        </p:nvCxnSpPr>
        <p:spPr>
          <a:xfrm>
            <a:off x="6220959" y="3609321"/>
            <a:ext cx="0" cy="1143000"/>
          </a:xfrm>
          <a:prstGeom prst="line">
            <a:avLst/>
          </a:prstGeom>
        </p:spPr>
        <p:style>
          <a:lnRef idx="2">
            <a:schemeClr val="dk1"/>
          </a:lnRef>
          <a:fillRef idx="0">
            <a:schemeClr val="dk1"/>
          </a:fillRef>
          <a:effectRef idx="1">
            <a:schemeClr val="dk1"/>
          </a:effectRef>
          <a:fontRef idx="minor">
            <a:schemeClr val="tx1"/>
          </a:fontRef>
        </p:style>
      </p:cxnSp>
      <p:sp>
        <p:nvSpPr>
          <p:cNvPr id="17" name="Title 1"/>
          <p:cNvSpPr txBox="1">
            <a:spLocks/>
          </p:cNvSpPr>
          <p:nvPr/>
        </p:nvSpPr>
        <p:spPr>
          <a:xfrm>
            <a:off x="0" y="4846389"/>
            <a:ext cx="91440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US" sz="1800" dirty="0" smtClean="0">
                <a:latin typeface="IndernikGold"/>
                <a:cs typeface="IndernikGold"/>
              </a:rPr>
              <a:t>TOPIC</a:t>
            </a:r>
            <a:r>
              <a:rPr lang="en-US" sz="1600" dirty="0" smtClean="0"/>
              <a:t>				        </a:t>
            </a:r>
            <a:r>
              <a:rPr lang="en-US" sz="1800" dirty="0" smtClean="0">
                <a:latin typeface="IndernikGold"/>
                <a:cs typeface="IndernikGold"/>
              </a:rPr>
              <a:t>OPINION</a:t>
            </a:r>
            <a:r>
              <a:rPr lang="en-US" sz="1600" dirty="0" smtClean="0"/>
              <a:t>		                                     </a:t>
            </a:r>
            <a:r>
              <a:rPr lang="en-US" sz="1800" dirty="0" smtClean="0">
                <a:latin typeface="IndernikGold"/>
                <a:cs typeface="IndernikGold"/>
              </a:rPr>
              <a:t>REASONS</a:t>
            </a:r>
            <a:r>
              <a:rPr lang="en-US" sz="1600" dirty="0" smtClean="0"/>
              <a:t/>
            </a:r>
            <a:br>
              <a:rPr lang="en-US" sz="1600" dirty="0" smtClean="0"/>
            </a:br>
            <a:r>
              <a:rPr lang="en-US" sz="1600" dirty="0" smtClean="0"/>
              <a:t>Ex: </a:t>
            </a:r>
            <a:r>
              <a:rPr lang="en-US" sz="1600" i="1" dirty="0" smtClean="0"/>
              <a:t>People with disadvantages</a:t>
            </a:r>
            <a:r>
              <a:rPr lang="en-US" sz="1600" dirty="0" smtClean="0"/>
              <a:t>	   </a:t>
            </a:r>
            <a:r>
              <a:rPr lang="en-US" sz="1600" i="1" dirty="0" smtClean="0"/>
              <a:t>must persevere through hardships           in order to be victorious. </a:t>
            </a:r>
            <a:br>
              <a:rPr lang="en-US" sz="1600" i="1" dirty="0" smtClean="0"/>
            </a:br>
            <a:r>
              <a:rPr lang="en-US" sz="1600" i="1" dirty="0" smtClean="0"/>
              <a:t/>
            </a:r>
            <a:br>
              <a:rPr lang="en-US" sz="1600" i="1" dirty="0" smtClean="0"/>
            </a:br>
            <a:r>
              <a:rPr lang="en-US" sz="1600" i="1" dirty="0" smtClean="0"/>
              <a:t>__________________________    ________________________________   ___________________________</a:t>
            </a:r>
            <a:endParaRPr lang="en-US" sz="1600" i="1" dirty="0"/>
          </a:p>
        </p:txBody>
      </p:sp>
      <p:cxnSp>
        <p:nvCxnSpPr>
          <p:cNvPr id="18" name="Straight Connector 17"/>
          <p:cNvCxnSpPr/>
          <p:nvPr/>
        </p:nvCxnSpPr>
        <p:spPr>
          <a:xfrm>
            <a:off x="2846107" y="4822872"/>
            <a:ext cx="0" cy="1143000"/>
          </a:xfrm>
          <a:prstGeom prst="line">
            <a:avLst/>
          </a:prstGeom>
        </p:spPr>
        <p:style>
          <a:lnRef idx="2">
            <a:schemeClr val="dk1"/>
          </a:lnRef>
          <a:fillRef idx="0">
            <a:schemeClr val="dk1"/>
          </a:fillRef>
          <a:effectRef idx="1">
            <a:schemeClr val="dk1"/>
          </a:effectRef>
          <a:fontRef idx="minor">
            <a:schemeClr val="tx1"/>
          </a:fontRef>
        </p:style>
      </p:cxnSp>
      <p:cxnSp>
        <p:nvCxnSpPr>
          <p:cNvPr id="19" name="Straight Connector 18"/>
          <p:cNvCxnSpPr/>
          <p:nvPr/>
        </p:nvCxnSpPr>
        <p:spPr>
          <a:xfrm>
            <a:off x="6220959" y="4822872"/>
            <a:ext cx="0" cy="1143000"/>
          </a:xfrm>
          <a:prstGeom prst="line">
            <a:avLst/>
          </a:prstGeom>
        </p:spPr>
        <p:style>
          <a:lnRef idx="2">
            <a:schemeClr val="dk1"/>
          </a:lnRef>
          <a:fillRef idx="0">
            <a:schemeClr val="dk1"/>
          </a:fillRef>
          <a:effectRef idx="1">
            <a:schemeClr val="dk1"/>
          </a:effectRef>
          <a:fontRef idx="minor">
            <a:schemeClr val="tx1"/>
          </a:fontRef>
        </p:style>
      </p:cxnSp>
      <p:sp>
        <p:nvSpPr>
          <p:cNvPr id="3" name="Rectangle 2"/>
          <p:cNvSpPr/>
          <p:nvPr/>
        </p:nvSpPr>
        <p:spPr>
          <a:xfrm>
            <a:off x="231077" y="6093556"/>
            <a:ext cx="8757703" cy="400110"/>
          </a:xfrm>
          <a:prstGeom prst="rect">
            <a:avLst/>
          </a:prstGeom>
        </p:spPr>
        <p:txBody>
          <a:bodyPr wrap="square">
            <a:spAutoFit/>
          </a:bodyPr>
          <a:lstStyle/>
          <a:p>
            <a:r>
              <a:rPr lang="en-US" sz="2000" dirty="0" smtClean="0">
                <a:cs typeface="IndernikGold"/>
              </a:rPr>
              <a:t>THESIS statement is 1 sentence defining the main argument of the body of writing.   </a:t>
            </a:r>
            <a:endParaRPr lang="en-US" sz="2000" dirty="0"/>
          </a:p>
        </p:txBody>
      </p:sp>
    </p:spTree>
    <p:extLst>
      <p:ext uri="{BB962C8B-B14F-4D97-AF65-F5344CB8AC3E}">
        <p14:creationId xmlns:p14="http://schemas.microsoft.com/office/powerpoint/2010/main" val="1970354142"/>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517"/>
            <a:ext cx="9144000" cy="1143000"/>
          </a:xfrm>
        </p:spPr>
        <p:style>
          <a:lnRef idx="2">
            <a:schemeClr val="dk1"/>
          </a:lnRef>
          <a:fillRef idx="1">
            <a:schemeClr val="lt1"/>
          </a:fillRef>
          <a:effectRef idx="0">
            <a:schemeClr val="dk1"/>
          </a:effectRef>
          <a:fontRef idx="minor">
            <a:schemeClr val="dk1"/>
          </a:fontRef>
        </p:style>
        <p:txBody>
          <a:bodyPr anchor="t">
            <a:normAutofit/>
          </a:bodyPr>
          <a:lstStyle/>
          <a:p>
            <a:r>
              <a:rPr lang="en-US" sz="1800" dirty="0" smtClean="0">
                <a:latin typeface="IndernikGold"/>
                <a:cs typeface="IndernikGold"/>
              </a:rPr>
              <a:t>GENRE</a:t>
            </a:r>
            <a:br>
              <a:rPr lang="en-US" sz="1800" dirty="0" smtClean="0">
                <a:latin typeface="IndernikGold"/>
                <a:cs typeface="IndernikGold"/>
              </a:rPr>
            </a:br>
            <a:r>
              <a:rPr lang="en-US" sz="1800" dirty="0" smtClean="0">
                <a:latin typeface="IndernikGold"/>
                <a:cs typeface="IndernikGold"/>
              </a:rPr>
              <a:t/>
            </a:r>
            <a:br>
              <a:rPr lang="en-US" sz="1800" dirty="0" smtClean="0">
                <a:latin typeface="IndernikGold"/>
                <a:cs typeface="IndernikGold"/>
              </a:rPr>
            </a:br>
            <a:r>
              <a:rPr lang="en-US" sz="1800" dirty="0" smtClean="0">
                <a:latin typeface="+mj-lt"/>
                <a:cs typeface="IndernikGold"/>
              </a:rPr>
              <a:t>Alternative / Country / Indie / Rock / Pop / R&amp;B Hip Hop / Rap  / Other _______________</a:t>
            </a:r>
            <a:endParaRPr lang="en-US" sz="1600" dirty="0"/>
          </a:p>
        </p:txBody>
      </p:sp>
      <p:cxnSp>
        <p:nvCxnSpPr>
          <p:cNvPr id="9" name="Straight Connector 8"/>
          <p:cNvCxnSpPr/>
          <p:nvPr/>
        </p:nvCxnSpPr>
        <p:spPr>
          <a:xfrm>
            <a:off x="2846107" y="1192024"/>
            <a:ext cx="0" cy="1143000"/>
          </a:xfrm>
          <a:prstGeom prst="line">
            <a:avLst/>
          </a:prstGeom>
        </p:spPr>
        <p:style>
          <a:lnRef idx="2">
            <a:schemeClr val="dk1"/>
          </a:lnRef>
          <a:fillRef idx="0">
            <a:schemeClr val="dk1"/>
          </a:fillRef>
          <a:effectRef idx="1">
            <a:schemeClr val="dk1"/>
          </a:effectRef>
          <a:fontRef idx="minor">
            <a:schemeClr val="tx1"/>
          </a:fontRef>
        </p:style>
      </p:cxnSp>
      <p:cxnSp>
        <p:nvCxnSpPr>
          <p:cNvPr id="10" name="Straight Connector 9"/>
          <p:cNvCxnSpPr/>
          <p:nvPr/>
        </p:nvCxnSpPr>
        <p:spPr>
          <a:xfrm>
            <a:off x="6220959" y="1192024"/>
            <a:ext cx="0" cy="1143000"/>
          </a:xfrm>
          <a:prstGeom prst="line">
            <a:avLst/>
          </a:prstGeom>
        </p:spPr>
        <p:style>
          <a:lnRef idx="2">
            <a:schemeClr val="dk1"/>
          </a:lnRef>
          <a:fillRef idx="0">
            <a:schemeClr val="dk1"/>
          </a:fillRef>
          <a:effectRef idx="1">
            <a:schemeClr val="dk1"/>
          </a:effectRef>
          <a:fontRef idx="minor">
            <a:schemeClr val="tx1"/>
          </a:fontRef>
        </p:style>
      </p:cxnSp>
      <p:cxnSp>
        <p:nvCxnSpPr>
          <p:cNvPr id="12" name="Straight Connector 11"/>
          <p:cNvCxnSpPr/>
          <p:nvPr/>
        </p:nvCxnSpPr>
        <p:spPr>
          <a:xfrm>
            <a:off x="2846107" y="2409980"/>
            <a:ext cx="0" cy="1143000"/>
          </a:xfrm>
          <a:prstGeom prst="line">
            <a:avLst/>
          </a:prstGeom>
        </p:spPr>
        <p:style>
          <a:lnRef idx="2">
            <a:schemeClr val="dk1"/>
          </a:lnRef>
          <a:fillRef idx="0">
            <a:schemeClr val="dk1"/>
          </a:fillRef>
          <a:effectRef idx="1">
            <a:schemeClr val="dk1"/>
          </a:effectRef>
          <a:fontRef idx="minor">
            <a:schemeClr val="tx1"/>
          </a:fontRef>
        </p:style>
      </p:cxnSp>
      <p:cxnSp>
        <p:nvCxnSpPr>
          <p:cNvPr id="13" name="Straight Connector 12"/>
          <p:cNvCxnSpPr/>
          <p:nvPr/>
        </p:nvCxnSpPr>
        <p:spPr>
          <a:xfrm>
            <a:off x="6220959" y="2409980"/>
            <a:ext cx="0" cy="1143000"/>
          </a:xfrm>
          <a:prstGeom prst="line">
            <a:avLst/>
          </a:prstGeom>
        </p:spPr>
        <p:style>
          <a:lnRef idx="2">
            <a:schemeClr val="dk1"/>
          </a:lnRef>
          <a:fillRef idx="0">
            <a:schemeClr val="dk1"/>
          </a:fillRef>
          <a:effectRef idx="1">
            <a:schemeClr val="dk1"/>
          </a:effectRef>
          <a:fontRef idx="minor">
            <a:schemeClr val="tx1"/>
          </a:fontRef>
        </p:style>
      </p:cxnSp>
      <p:cxnSp>
        <p:nvCxnSpPr>
          <p:cNvPr id="15" name="Straight Connector 14"/>
          <p:cNvCxnSpPr/>
          <p:nvPr/>
        </p:nvCxnSpPr>
        <p:spPr>
          <a:xfrm>
            <a:off x="2846107" y="3609321"/>
            <a:ext cx="0" cy="1143000"/>
          </a:xfrm>
          <a:prstGeom prst="line">
            <a:avLst/>
          </a:prstGeom>
        </p:spPr>
        <p:style>
          <a:lnRef idx="2">
            <a:schemeClr val="dk1"/>
          </a:lnRef>
          <a:fillRef idx="0">
            <a:schemeClr val="dk1"/>
          </a:fillRef>
          <a:effectRef idx="1">
            <a:schemeClr val="dk1"/>
          </a:effectRef>
          <a:fontRef idx="minor">
            <a:schemeClr val="tx1"/>
          </a:fontRef>
        </p:style>
      </p:cxnSp>
      <p:cxnSp>
        <p:nvCxnSpPr>
          <p:cNvPr id="16" name="Straight Connector 15"/>
          <p:cNvCxnSpPr/>
          <p:nvPr/>
        </p:nvCxnSpPr>
        <p:spPr>
          <a:xfrm>
            <a:off x="6220959" y="3609321"/>
            <a:ext cx="0" cy="1143000"/>
          </a:xfrm>
          <a:prstGeom prst="line">
            <a:avLst/>
          </a:prstGeom>
        </p:spPr>
        <p:style>
          <a:lnRef idx="2">
            <a:schemeClr val="dk1"/>
          </a:lnRef>
          <a:fillRef idx="0">
            <a:schemeClr val="dk1"/>
          </a:fillRef>
          <a:effectRef idx="1">
            <a:schemeClr val="dk1"/>
          </a:effectRef>
          <a:fontRef idx="minor">
            <a:schemeClr val="tx1"/>
          </a:fontRef>
        </p:style>
      </p:cxnSp>
      <p:cxnSp>
        <p:nvCxnSpPr>
          <p:cNvPr id="18" name="Straight Connector 17"/>
          <p:cNvCxnSpPr/>
          <p:nvPr/>
        </p:nvCxnSpPr>
        <p:spPr>
          <a:xfrm>
            <a:off x="2846107" y="4822872"/>
            <a:ext cx="0" cy="1143000"/>
          </a:xfrm>
          <a:prstGeom prst="line">
            <a:avLst/>
          </a:prstGeom>
        </p:spPr>
        <p:style>
          <a:lnRef idx="2">
            <a:schemeClr val="dk1"/>
          </a:lnRef>
          <a:fillRef idx="0">
            <a:schemeClr val="dk1"/>
          </a:fillRef>
          <a:effectRef idx="1">
            <a:schemeClr val="dk1"/>
          </a:effectRef>
          <a:fontRef idx="minor">
            <a:schemeClr val="tx1"/>
          </a:fontRef>
        </p:style>
      </p:cxnSp>
      <p:cxnSp>
        <p:nvCxnSpPr>
          <p:cNvPr id="19" name="Straight Connector 18"/>
          <p:cNvCxnSpPr/>
          <p:nvPr/>
        </p:nvCxnSpPr>
        <p:spPr>
          <a:xfrm>
            <a:off x="6220959" y="4822872"/>
            <a:ext cx="0" cy="1143000"/>
          </a:xfrm>
          <a:prstGeom prst="line">
            <a:avLst/>
          </a:prstGeom>
        </p:spPr>
        <p:style>
          <a:lnRef idx="2">
            <a:schemeClr val="dk1"/>
          </a:lnRef>
          <a:fillRef idx="0">
            <a:schemeClr val="dk1"/>
          </a:fillRef>
          <a:effectRef idx="1">
            <a:schemeClr val="dk1"/>
          </a:effectRef>
          <a:fontRef idx="minor">
            <a:schemeClr val="tx1"/>
          </a:fontRef>
        </p:style>
      </p:cxnSp>
      <p:sp>
        <p:nvSpPr>
          <p:cNvPr id="20" name="Title 1"/>
          <p:cNvSpPr txBox="1">
            <a:spLocks/>
          </p:cNvSpPr>
          <p:nvPr/>
        </p:nvSpPr>
        <p:spPr>
          <a:xfrm>
            <a:off x="0" y="1237068"/>
            <a:ext cx="91440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1800" smtClean="0">
                <a:latin typeface="IndernikGold"/>
                <a:cs typeface="IndernikGold"/>
              </a:rPr>
              <a:t>GENRE</a:t>
            </a:r>
            <a:br>
              <a:rPr lang="en-US" sz="1800" smtClean="0">
                <a:latin typeface="IndernikGold"/>
                <a:cs typeface="IndernikGold"/>
              </a:rPr>
            </a:br>
            <a:r>
              <a:rPr lang="en-US" sz="1800" smtClean="0">
                <a:latin typeface="IndernikGold"/>
                <a:cs typeface="IndernikGold"/>
              </a:rPr>
              <a:t/>
            </a:r>
            <a:br>
              <a:rPr lang="en-US" sz="1800" smtClean="0">
                <a:latin typeface="IndernikGold"/>
                <a:cs typeface="IndernikGold"/>
              </a:rPr>
            </a:br>
            <a:r>
              <a:rPr lang="en-US" sz="1800" smtClean="0">
                <a:latin typeface="+mj-lt"/>
                <a:cs typeface="IndernikGold"/>
              </a:rPr>
              <a:t>Alternative / Country / Indie / Rock / Pop / R&amp;B Hip Hop / Rap  / Other _______________</a:t>
            </a:r>
            <a:endParaRPr lang="en-US" sz="1600" dirty="0"/>
          </a:p>
        </p:txBody>
      </p:sp>
      <p:sp>
        <p:nvSpPr>
          <p:cNvPr id="21" name="Title 1"/>
          <p:cNvSpPr txBox="1">
            <a:spLocks/>
          </p:cNvSpPr>
          <p:nvPr/>
        </p:nvSpPr>
        <p:spPr>
          <a:xfrm>
            <a:off x="0" y="2480531"/>
            <a:ext cx="91440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1800" smtClean="0">
                <a:latin typeface="IndernikGold"/>
                <a:cs typeface="IndernikGold"/>
              </a:rPr>
              <a:t>GENRE</a:t>
            </a:r>
            <a:br>
              <a:rPr lang="en-US" sz="1800" smtClean="0">
                <a:latin typeface="IndernikGold"/>
                <a:cs typeface="IndernikGold"/>
              </a:rPr>
            </a:br>
            <a:r>
              <a:rPr lang="en-US" sz="1800" smtClean="0">
                <a:latin typeface="IndernikGold"/>
                <a:cs typeface="IndernikGold"/>
              </a:rPr>
              <a:t/>
            </a:r>
            <a:br>
              <a:rPr lang="en-US" sz="1800" smtClean="0">
                <a:latin typeface="IndernikGold"/>
                <a:cs typeface="IndernikGold"/>
              </a:rPr>
            </a:br>
            <a:r>
              <a:rPr lang="en-US" sz="1800" smtClean="0">
                <a:latin typeface="+mj-lt"/>
                <a:cs typeface="IndernikGold"/>
              </a:rPr>
              <a:t>Alternative / Country / Indie / Rock / Pop / R&amp;B Hip Hop / Rap  / Other _______________</a:t>
            </a:r>
            <a:endParaRPr lang="en-US" sz="1600" dirty="0"/>
          </a:p>
        </p:txBody>
      </p:sp>
      <p:sp>
        <p:nvSpPr>
          <p:cNvPr id="22" name="Title 1"/>
          <p:cNvSpPr txBox="1">
            <a:spLocks/>
          </p:cNvSpPr>
          <p:nvPr/>
        </p:nvSpPr>
        <p:spPr>
          <a:xfrm>
            <a:off x="0" y="3679872"/>
            <a:ext cx="91440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1800" smtClean="0">
                <a:latin typeface="IndernikGold"/>
                <a:cs typeface="IndernikGold"/>
              </a:rPr>
              <a:t>GENRE</a:t>
            </a:r>
            <a:br>
              <a:rPr lang="en-US" sz="1800" smtClean="0">
                <a:latin typeface="IndernikGold"/>
                <a:cs typeface="IndernikGold"/>
              </a:rPr>
            </a:br>
            <a:r>
              <a:rPr lang="en-US" sz="1800" smtClean="0">
                <a:latin typeface="IndernikGold"/>
                <a:cs typeface="IndernikGold"/>
              </a:rPr>
              <a:t/>
            </a:r>
            <a:br>
              <a:rPr lang="en-US" sz="1800" smtClean="0">
                <a:latin typeface="IndernikGold"/>
                <a:cs typeface="IndernikGold"/>
              </a:rPr>
            </a:br>
            <a:r>
              <a:rPr lang="en-US" sz="1800" smtClean="0">
                <a:latin typeface="+mj-lt"/>
                <a:cs typeface="IndernikGold"/>
              </a:rPr>
              <a:t>Alternative / Country / Indie / Rock / Pop / R&amp;B Hip Hop / Rap  / Other _______________</a:t>
            </a:r>
            <a:endParaRPr lang="en-US" sz="1600" dirty="0"/>
          </a:p>
        </p:txBody>
      </p:sp>
      <p:sp>
        <p:nvSpPr>
          <p:cNvPr id="23" name="Title 1"/>
          <p:cNvSpPr txBox="1">
            <a:spLocks/>
          </p:cNvSpPr>
          <p:nvPr/>
        </p:nvSpPr>
        <p:spPr>
          <a:xfrm>
            <a:off x="0" y="4893423"/>
            <a:ext cx="91440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1800" smtClean="0">
                <a:latin typeface="IndernikGold"/>
                <a:cs typeface="IndernikGold"/>
              </a:rPr>
              <a:t>GENRE</a:t>
            </a:r>
            <a:br>
              <a:rPr lang="en-US" sz="1800" smtClean="0">
                <a:latin typeface="IndernikGold"/>
                <a:cs typeface="IndernikGold"/>
              </a:rPr>
            </a:br>
            <a:r>
              <a:rPr lang="en-US" sz="1800" smtClean="0">
                <a:latin typeface="IndernikGold"/>
                <a:cs typeface="IndernikGold"/>
              </a:rPr>
              <a:t/>
            </a:r>
            <a:br>
              <a:rPr lang="en-US" sz="1800" smtClean="0">
                <a:latin typeface="IndernikGold"/>
                <a:cs typeface="IndernikGold"/>
              </a:rPr>
            </a:br>
            <a:r>
              <a:rPr lang="en-US" sz="1800" smtClean="0">
                <a:latin typeface="+mj-lt"/>
                <a:cs typeface="IndernikGold"/>
              </a:rPr>
              <a:t>Alternative / Country / Indie / Rock / Pop / R&amp;B Hip Hop / Rap  / Other _______________</a:t>
            </a:r>
            <a:endParaRPr lang="en-US" sz="1600" dirty="0"/>
          </a:p>
        </p:txBody>
      </p:sp>
    </p:spTree>
    <p:extLst>
      <p:ext uri="{BB962C8B-B14F-4D97-AF65-F5344CB8AC3E}">
        <p14:creationId xmlns:p14="http://schemas.microsoft.com/office/powerpoint/2010/main" val="35587864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913211"/>
          </a:xfrm>
        </p:spPr>
        <p:txBody>
          <a:bodyPr/>
          <a:lstStyle/>
          <a:p>
            <a:r>
              <a:rPr lang="en-US" dirty="0" smtClean="0">
                <a:latin typeface="IndernikGold"/>
                <a:cs typeface="IndernikGold"/>
              </a:rPr>
              <a:t>Group deliverables</a:t>
            </a:r>
            <a:endParaRPr lang="en-US" dirty="0">
              <a:latin typeface="IndernikGold"/>
              <a:cs typeface="IndernikGold"/>
            </a:endParaRPr>
          </a:p>
        </p:txBody>
      </p:sp>
      <p:sp>
        <p:nvSpPr>
          <p:cNvPr id="3" name="Content Placeholder 2"/>
          <p:cNvSpPr>
            <a:spLocks noGrp="1"/>
          </p:cNvSpPr>
          <p:nvPr>
            <p:ph idx="1"/>
          </p:nvPr>
        </p:nvSpPr>
        <p:spPr>
          <a:xfrm>
            <a:off x="185520" y="923406"/>
            <a:ext cx="8805069" cy="4640196"/>
          </a:xfrm>
        </p:spPr>
        <p:txBody>
          <a:bodyPr>
            <a:normAutofit/>
          </a:bodyPr>
          <a:lstStyle/>
          <a:p>
            <a:pPr marL="514350" indent="-514350">
              <a:buFont typeface="+mj-lt"/>
              <a:buAutoNum type="arabicPeriod"/>
            </a:pPr>
            <a:r>
              <a:rPr lang="en-US" dirty="0" smtClean="0"/>
              <a:t>Record Label Research</a:t>
            </a:r>
          </a:p>
          <a:p>
            <a:pPr marL="514350" indent="-514350">
              <a:buFont typeface="+mj-lt"/>
              <a:buAutoNum type="arabicPeriod"/>
            </a:pPr>
            <a:r>
              <a:rPr lang="en-US" dirty="0" smtClean="0"/>
              <a:t>Letter &amp; Picture to Record Label</a:t>
            </a:r>
          </a:p>
          <a:p>
            <a:pPr marL="514350" indent="-514350">
              <a:buFont typeface="+mj-lt"/>
              <a:buAutoNum type="arabicPeriod"/>
            </a:pPr>
            <a:r>
              <a:rPr lang="en-US" dirty="0" smtClean="0"/>
              <a:t>Group Collaboration Evaluations</a:t>
            </a:r>
          </a:p>
          <a:p>
            <a:pPr marL="514350" indent="-514350">
              <a:buFont typeface="+mj-lt"/>
              <a:buAutoNum type="arabicPeriod"/>
            </a:pPr>
            <a:endParaRPr lang="en-US" dirty="0"/>
          </a:p>
        </p:txBody>
      </p:sp>
      <p:pic>
        <p:nvPicPr>
          <p:cNvPr id="4" name="Picture 3" descr="Screen Shot 2015-01-12 at 12.50.2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563602"/>
            <a:ext cx="9144000" cy="1294398"/>
          </a:xfrm>
          <a:prstGeom prst="rect">
            <a:avLst/>
          </a:prstGeom>
        </p:spPr>
      </p:pic>
    </p:spTree>
    <p:extLst>
      <p:ext uri="{BB962C8B-B14F-4D97-AF65-F5344CB8AC3E}">
        <p14:creationId xmlns:p14="http://schemas.microsoft.com/office/powerpoint/2010/main" val="3502345542"/>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ndernikGold"/>
                <a:cs typeface="IndernikGold"/>
              </a:rPr>
              <a:t>Imagery</a:t>
            </a:r>
            <a:endParaRPr lang="en-US" dirty="0">
              <a:latin typeface="IndernikGold"/>
              <a:cs typeface="IndernikGold"/>
            </a:endParaRPr>
          </a:p>
        </p:txBody>
      </p:sp>
      <p:sp>
        <p:nvSpPr>
          <p:cNvPr id="3" name="Content Placeholder 2"/>
          <p:cNvSpPr>
            <a:spLocks noGrp="1"/>
          </p:cNvSpPr>
          <p:nvPr>
            <p:ph idx="1"/>
          </p:nvPr>
        </p:nvSpPr>
        <p:spPr/>
        <p:txBody>
          <a:bodyPr>
            <a:normAutofit fontScale="92500" lnSpcReduction="10000"/>
          </a:bodyPr>
          <a:lstStyle/>
          <a:p>
            <a:r>
              <a:rPr lang="en-US" dirty="0" smtClean="0"/>
              <a:t>The pictures and images the writer creates in the mind of the reader. </a:t>
            </a:r>
          </a:p>
          <a:p>
            <a:pPr lvl="1"/>
            <a:r>
              <a:rPr lang="en-US" dirty="0" smtClean="0"/>
              <a:t>Draws the five senses out: </a:t>
            </a:r>
          </a:p>
          <a:p>
            <a:pPr lvl="2"/>
            <a:r>
              <a:rPr lang="en-US" dirty="0" smtClean="0"/>
              <a:t>taste</a:t>
            </a:r>
          </a:p>
          <a:p>
            <a:pPr lvl="2"/>
            <a:r>
              <a:rPr lang="en-US" dirty="0" smtClean="0"/>
              <a:t>touch </a:t>
            </a:r>
          </a:p>
          <a:p>
            <a:pPr lvl="2"/>
            <a:r>
              <a:rPr lang="en-US" dirty="0"/>
              <a:t>s</a:t>
            </a:r>
            <a:r>
              <a:rPr lang="en-US" dirty="0" smtClean="0"/>
              <a:t>mell</a:t>
            </a:r>
          </a:p>
          <a:p>
            <a:pPr lvl="2"/>
            <a:r>
              <a:rPr lang="en-US" dirty="0"/>
              <a:t>h</a:t>
            </a:r>
            <a:r>
              <a:rPr lang="en-US" dirty="0" smtClean="0"/>
              <a:t>ear</a:t>
            </a:r>
          </a:p>
          <a:p>
            <a:pPr lvl="2"/>
            <a:r>
              <a:rPr lang="en-US" dirty="0"/>
              <a:t>s</a:t>
            </a:r>
            <a:r>
              <a:rPr lang="en-US" dirty="0" smtClean="0"/>
              <a:t>ee</a:t>
            </a:r>
          </a:p>
          <a:p>
            <a:pPr lvl="2"/>
            <a:endParaRPr lang="en-US" dirty="0"/>
          </a:p>
          <a:p>
            <a:pPr marL="914400" lvl="2" indent="0">
              <a:buNone/>
            </a:pPr>
            <a:r>
              <a:rPr lang="en-US" dirty="0" smtClean="0"/>
              <a:t>Dreams Deferred: </a:t>
            </a:r>
          </a:p>
          <a:p>
            <a:pPr marL="914400" lvl="2" indent="0">
              <a:buNone/>
            </a:pPr>
            <a:r>
              <a:rPr lang="en-US" dirty="0" smtClean="0"/>
              <a:t>https://</a:t>
            </a:r>
            <a:r>
              <a:rPr lang="en-US" dirty="0" err="1" smtClean="0"/>
              <a:t>www.youtube.com</a:t>
            </a:r>
            <a:r>
              <a:rPr lang="en-US" dirty="0" smtClean="0"/>
              <a:t>/</a:t>
            </a:r>
            <a:r>
              <a:rPr lang="en-US" dirty="0" err="1" smtClean="0"/>
              <a:t>watch?v</a:t>
            </a:r>
            <a:r>
              <a:rPr lang="en-US" dirty="0" smtClean="0"/>
              <a:t>=QrfLQpN2gZs</a:t>
            </a:r>
            <a:endParaRPr lang="en-US" dirty="0"/>
          </a:p>
        </p:txBody>
      </p:sp>
    </p:spTree>
    <p:extLst>
      <p:ext uri="{BB962C8B-B14F-4D97-AF65-F5344CB8AC3E}">
        <p14:creationId xmlns:p14="http://schemas.microsoft.com/office/powerpoint/2010/main" val="553978336"/>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5473"/>
            <a:ext cx="8229600" cy="416806"/>
          </a:xfrm>
        </p:spPr>
        <p:txBody>
          <a:bodyPr>
            <a:normAutofit fontScale="90000"/>
          </a:bodyPr>
          <a:lstStyle/>
          <a:p>
            <a:r>
              <a:rPr lang="en-US" dirty="0" smtClean="0"/>
              <a:t>“The Show Must Go On” –Lupe </a:t>
            </a:r>
            <a:br>
              <a:rPr lang="en-US" dirty="0" smtClean="0"/>
            </a:br>
            <a:endParaRPr lang="en-US" dirty="0"/>
          </a:p>
        </p:txBody>
      </p:sp>
      <p:pic>
        <p:nvPicPr>
          <p:cNvPr id="6" name="Picture 5" descr="Screen Shot 2015-02-02 at 8.37.3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262" y="862279"/>
            <a:ext cx="3560671" cy="5604760"/>
          </a:xfrm>
          <a:prstGeom prst="rect">
            <a:avLst/>
          </a:prstGeom>
        </p:spPr>
      </p:pic>
      <p:sp>
        <p:nvSpPr>
          <p:cNvPr id="7" name="Rectangle 6"/>
          <p:cNvSpPr/>
          <p:nvPr/>
        </p:nvSpPr>
        <p:spPr>
          <a:xfrm>
            <a:off x="5313811" y="862279"/>
            <a:ext cx="3600855" cy="5262980"/>
          </a:xfrm>
          <a:prstGeom prst="rect">
            <a:avLst/>
          </a:prstGeom>
        </p:spPr>
        <p:txBody>
          <a:bodyPr wrap="square">
            <a:spAutoFit/>
          </a:bodyPr>
          <a:lstStyle/>
          <a:p>
            <a:r>
              <a:rPr lang="en-US" sz="2800" dirty="0" smtClean="0"/>
              <a:t>What Image does he present?</a:t>
            </a:r>
          </a:p>
          <a:p>
            <a:endParaRPr lang="en-US" sz="2800" dirty="0" smtClean="0"/>
          </a:p>
          <a:p>
            <a:endParaRPr lang="en-US" sz="2800" dirty="0"/>
          </a:p>
          <a:p>
            <a:r>
              <a:rPr lang="en-US" sz="2800" dirty="0" smtClean="0"/>
              <a:t>What is saying about his topic?</a:t>
            </a:r>
          </a:p>
          <a:p>
            <a:endParaRPr lang="en-US" sz="2800" dirty="0" smtClean="0"/>
          </a:p>
          <a:p>
            <a:endParaRPr lang="en-US" sz="2800" dirty="0"/>
          </a:p>
          <a:p>
            <a:r>
              <a:rPr lang="en-US" sz="2800" dirty="0" smtClean="0"/>
              <a:t>What’s his tone?</a:t>
            </a:r>
          </a:p>
          <a:p>
            <a:endParaRPr lang="en-US" sz="2800" dirty="0" smtClean="0"/>
          </a:p>
          <a:p>
            <a:endParaRPr lang="en-US" sz="2800" dirty="0"/>
          </a:p>
          <a:p>
            <a:r>
              <a:rPr lang="en-US" sz="2800" dirty="0" smtClean="0"/>
              <a:t>What’s </a:t>
            </a:r>
            <a:r>
              <a:rPr lang="en-US" sz="2800" dirty="0"/>
              <a:t>the message?</a:t>
            </a:r>
          </a:p>
        </p:txBody>
      </p:sp>
    </p:spTree>
    <p:extLst>
      <p:ext uri="{BB962C8B-B14F-4D97-AF65-F5344CB8AC3E}">
        <p14:creationId xmlns:p14="http://schemas.microsoft.com/office/powerpoint/2010/main" val="1970160020"/>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ndernikGold"/>
                <a:cs typeface="IndernikGold"/>
              </a:rPr>
              <a:t>Structure of Lyrics</a:t>
            </a:r>
            <a:endParaRPr lang="en-US" dirty="0">
              <a:latin typeface="IndernikGold"/>
              <a:cs typeface="IndernikGold"/>
            </a:endParaRPr>
          </a:p>
        </p:txBody>
      </p:sp>
      <p:sp>
        <p:nvSpPr>
          <p:cNvPr id="3" name="Content Placeholder 2"/>
          <p:cNvSpPr>
            <a:spLocks noGrp="1"/>
          </p:cNvSpPr>
          <p:nvPr>
            <p:ph idx="1"/>
          </p:nvPr>
        </p:nvSpPr>
        <p:spPr/>
        <p:txBody>
          <a:bodyPr/>
          <a:lstStyle/>
          <a:p>
            <a:pPr marL="0" lvl="0" indent="0">
              <a:buNone/>
            </a:pPr>
            <a:r>
              <a:rPr lang="en-US" dirty="0"/>
              <a:t>Lyric poetry is a form of poetry which expresses personal emotions or feelings, typically spoken in the first person. </a:t>
            </a:r>
            <a:endParaRPr lang="en-US" dirty="0" smtClean="0"/>
          </a:p>
          <a:p>
            <a:pPr marL="0" lvl="0" indent="0">
              <a:buNone/>
            </a:pPr>
            <a:endParaRPr lang="en-US" dirty="0"/>
          </a:p>
          <a:p>
            <a:pPr marL="0" lvl="0" indent="0">
              <a:buNone/>
            </a:pPr>
            <a:r>
              <a:rPr lang="en-US" dirty="0" smtClean="0">
                <a:hlinkClick r:id="rId2" action="ppaction://hlinkpres?slideindex=1&amp;slidetitle="/>
              </a:rPr>
              <a:t>file://localhost/Users/reyannavance/Dropbox/Vance DVD/ELA 9 &amp; Composition/Projects/Setlist/Song Writing Tips.pptx</a:t>
            </a:r>
            <a:endParaRPr lang="en-US" dirty="0"/>
          </a:p>
        </p:txBody>
      </p:sp>
    </p:spTree>
    <p:extLst>
      <p:ext uri="{BB962C8B-B14F-4D97-AF65-F5344CB8AC3E}">
        <p14:creationId xmlns:p14="http://schemas.microsoft.com/office/powerpoint/2010/main" val="1794592972"/>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995253"/>
          </a:xfrm>
        </p:spPr>
        <p:txBody>
          <a:bodyPr>
            <a:normAutofit/>
          </a:bodyPr>
          <a:lstStyle/>
          <a:p>
            <a:r>
              <a:rPr lang="en-US" dirty="0" smtClean="0">
                <a:latin typeface="IndernikGold"/>
                <a:cs typeface="IndernikGold"/>
              </a:rPr>
              <a:t>Lyric Topics</a:t>
            </a:r>
            <a:endParaRPr lang="en-US" dirty="0">
              <a:latin typeface="IndernikGold"/>
              <a:cs typeface="IndernikGold"/>
            </a:endParaRPr>
          </a:p>
        </p:txBody>
      </p:sp>
      <p:sp>
        <p:nvSpPr>
          <p:cNvPr id="3" name="Content Placeholder 2"/>
          <p:cNvSpPr>
            <a:spLocks noGrp="1"/>
          </p:cNvSpPr>
          <p:nvPr>
            <p:ph idx="1"/>
          </p:nvPr>
        </p:nvSpPr>
        <p:spPr>
          <a:xfrm>
            <a:off x="457200" y="1600200"/>
            <a:ext cx="8229600" cy="5186680"/>
          </a:xfrm>
        </p:spPr>
        <p:txBody>
          <a:bodyPr>
            <a:normAutofit fontScale="85000" lnSpcReduction="20000"/>
          </a:bodyPr>
          <a:lstStyle/>
          <a:p>
            <a:pPr marL="0" lvl="0" indent="0">
              <a:buNone/>
            </a:pPr>
            <a:r>
              <a:rPr lang="en-US" dirty="0" smtClean="0"/>
              <a:t>Purpose: Construct a positive message to model for record labels.</a:t>
            </a:r>
          </a:p>
          <a:p>
            <a:pPr marL="0" lvl="0" indent="0">
              <a:buNone/>
            </a:pPr>
            <a:r>
              <a:rPr lang="en-US" dirty="0" smtClean="0"/>
              <a:t>Audience: Record label of choice</a:t>
            </a:r>
          </a:p>
          <a:p>
            <a:pPr marL="0" lvl="0" indent="0">
              <a:buNone/>
            </a:pPr>
            <a:r>
              <a:rPr lang="en-US" dirty="0" smtClean="0">
                <a:solidFill>
                  <a:srgbClr val="FFFF00"/>
                </a:solidFill>
              </a:rPr>
              <a:t>Popular topics of songs today + message it sends:</a:t>
            </a:r>
            <a:endParaRPr lang="en-US" dirty="0"/>
          </a:p>
          <a:p>
            <a:pPr marL="514350" lvl="0" indent="-514350">
              <a:buFont typeface="+mj-lt"/>
              <a:buAutoNum type="arabicPeriod"/>
            </a:pPr>
            <a:r>
              <a:rPr lang="en-US" dirty="0" smtClean="0"/>
              <a:t> </a:t>
            </a:r>
          </a:p>
          <a:p>
            <a:pPr marL="514350" lvl="0" indent="-514350">
              <a:buFont typeface="+mj-lt"/>
              <a:buAutoNum type="arabicPeriod"/>
            </a:pPr>
            <a:r>
              <a:rPr lang="en-US" dirty="0"/>
              <a:t> </a:t>
            </a:r>
            <a:endParaRPr lang="en-US" dirty="0" smtClean="0"/>
          </a:p>
          <a:p>
            <a:pPr marL="514350" lvl="0" indent="-514350">
              <a:buFont typeface="+mj-lt"/>
              <a:buAutoNum type="arabicPeriod"/>
            </a:pPr>
            <a:r>
              <a:rPr lang="en-US" dirty="0"/>
              <a:t> </a:t>
            </a:r>
            <a:endParaRPr lang="en-US" dirty="0" smtClean="0"/>
          </a:p>
          <a:p>
            <a:pPr marL="514350" lvl="0" indent="-514350">
              <a:buFont typeface="+mj-lt"/>
              <a:buAutoNum type="arabicPeriod"/>
            </a:pPr>
            <a:r>
              <a:rPr lang="en-US" dirty="0"/>
              <a:t> </a:t>
            </a:r>
            <a:r>
              <a:rPr lang="en-US" dirty="0" smtClean="0"/>
              <a:t> </a:t>
            </a:r>
          </a:p>
          <a:p>
            <a:pPr marL="514350" lvl="0" indent="-514350">
              <a:buFont typeface="+mj-lt"/>
              <a:buAutoNum type="arabicPeriod"/>
            </a:pPr>
            <a:r>
              <a:rPr lang="en-US" dirty="0"/>
              <a:t> </a:t>
            </a:r>
            <a:endParaRPr lang="en-US" dirty="0" smtClean="0"/>
          </a:p>
          <a:p>
            <a:pPr marL="514350" lvl="0" indent="-514350">
              <a:buFont typeface="+mj-lt"/>
              <a:buAutoNum type="arabicPeriod"/>
            </a:pPr>
            <a:r>
              <a:rPr lang="en-US" dirty="0"/>
              <a:t> </a:t>
            </a:r>
            <a:endParaRPr lang="en-US" dirty="0" smtClean="0"/>
          </a:p>
          <a:p>
            <a:pPr marL="514350" lvl="0" indent="-514350">
              <a:buFont typeface="+mj-lt"/>
              <a:buAutoNum type="arabicPeriod"/>
            </a:pPr>
            <a:r>
              <a:rPr lang="en-US" dirty="0"/>
              <a:t> </a:t>
            </a:r>
            <a:endParaRPr lang="en-US" dirty="0" smtClean="0"/>
          </a:p>
          <a:p>
            <a:pPr marL="514350" lvl="0" indent="-514350">
              <a:buFont typeface="+mj-lt"/>
              <a:buAutoNum type="arabicPeriod"/>
            </a:pPr>
            <a:r>
              <a:rPr lang="en-US" dirty="0" smtClean="0"/>
              <a:t> </a:t>
            </a:r>
            <a:endParaRPr lang="en-US" dirty="0"/>
          </a:p>
        </p:txBody>
      </p:sp>
    </p:spTree>
    <p:extLst>
      <p:ext uri="{BB962C8B-B14F-4D97-AF65-F5344CB8AC3E}">
        <p14:creationId xmlns:p14="http://schemas.microsoft.com/office/powerpoint/2010/main" val="1476241173"/>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412045"/>
            <a:ext cx="4038600" cy="1845734"/>
          </a:xfrm>
        </p:spPr>
        <p:style>
          <a:lnRef idx="2">
            <a:schemeClr val="dk1"/>
          </a:lnRef>
          <a:fillRef idx="1">
            <a:schemeClr val="lt1"/>
          </a:fillRef>
          <a:effectRef idx="0">
            <a:schemeClr val="dk1"/>
          </a:effectRef>
          <a:fontRef idx="minor">
            <a:schemeClr val="dk1"/>
          </a:fontRef>
        </p:style>
        <p:txBody>
          <a:bodyPr>
            <a:normAutofit fontScale="92500" lnSpcReduction="10000"/>
          </a:bodyPr>
          <a:lstStyle/>
          <a:p>
            <a:pPr marL="0" indent="0">
              <a:buNone/>
            </a:pPr>
            <a:r>
              <a:rPr lang="en-US" b="1" u="sng" dirty="0" smtClean="0"/>
              <a:t>Leadership Wall</a:t>
            </a:r>
          </a:p>
          <a:p>
            <a:pPr marL="0" indent="0">
              <a:buNone/>
            </a:pPr>
            <a:r>
              <a:rPr lang="en-US" dirty="0" err="1" smtClean="0"/>
              <a:t>Chels</a:t>
            </a:r>
            <a:r>
              <a:rPr lang="en-US" dirty="0" smtClean="0"/>
              <a:t>/</a:t>
            </a:r>
            <a:r>
              <a:rPr lang="en-US" dirty="0" err="1" smtClean="0"/>
              <a:t>Lanna</a:t>
            </a:r>
            <a:r>
              <a:rPr lang="en-US" dirty="0" smtClean="0"/>
              <a:t>/Sam</a:t>
            </a:r>
            <a:endParaRPr lang="en-US" dirty="0"/>
          </a:p>
          <a:p>
            <a:r>
              <a:rPr lang="en-US" dirty="0" smtClean="0"/>
              <a:t>5-6 categories</a:t>
            </a:r>
          </a:p>
          <a:p>
            <a:r>
              <a:rPr lang="en-US" dirty="0" smtClean="0"/>
              <a:t>Rotation Calendar</a:t>
            </a:r>
          </a:p>
          <a:p>
            <a:pPr marL="0" indent="0">
              <a:buNone/>
            </a:pPr>
            <a:endParaRPr lang="en-US" dirty="0"/>
          </a:p>
        </p:txBody>
      </p:sp>
      <p:sp>
        <p:nvSpPr>
          <p:cNvPr id="5" name="Content Placeholder 2"/>
          <p:cNvSpPr txBox="1">
            <a:spLocks/>
          </p:cNvSpPr>
          <p:nvPr/>
        </p:nvSpPr>
        <p:spPr>
          <a:xfrm>
            <a:off x="468489" y="2370673"/>
            <a:ext cx="4038600" cy="1814685"/>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en-US" b="1" u="sng" dirty="0" smtClean="0">
                <a:solidFill>
                  <a:schemeClr val="bg1"/>
                </a:solidFill>
              </a:rPr>
              <a:t>V-Day Memes</a:t>
            </a:r>
          </a:p>
          <a:p>
            <a:pPr marL="0" indent="0">
              <a:buNone/>
            </a:pPr>
            <a:r>
              <a:rPr lang="en-US" dirty="0" err="1" smtClean="0">
                <a:solidFill>
                  <a:schemeClr val="bg1"/>
                </a:solidFill>
              </a:rPr>
              <a:t>Stef</a:t>
            </a:r>
            <a:r>
              <a:rPr lang="en-US" dirty="0" smtClean="0">
                <a:solidFill>
                  <a:schemeClr val="bg1"/>
                </a:solidFill>
              </a:rPr>
              <a:t>/Hannah/Lucas/</a:t>
            </a:r>
            <a:r>
              <a:rPr lang="en-US" dirty="0" err="1" smtClean="0">
                <a:solidFill>
                  <a:schemeClr val="bg1"/>
                </a:solidFill>
              </a:rPr>
              <a:t>Sebast</a:t>
            </a:r>
            <a:endParaRPr lang="en-US" dirty="0" smtClean="0">
              <a:solidFill>
                <a:schemeClr val="bg1"/>
              </a:solidFill>
            </a:endParaRPr>
          </a:p>
          <a:p>
            <a:r>
              <a:rPr lang="en-US" dirty="0" smtClean="0">
                <a:solidFill>
                  <a:schemeClr val="bg1"/>
                </a:solidFill>
              </a:rPr>
              <a:t>Last year reflection</a:t>
            </a:r>
          </a:p>
          <a:p>
            <a:r>
              <a:rPr lang="en-US" dirty="0" smtClean="0">
                <a:solidFill>
                  <a:schemeClr val="bg1"/>
                </a:solidFill>
              </a:rPr>
              <a:t>Designs (12-15)</a:t>
            </a:r>
          </a:p>
          <a:p>
            <a:r>
              <a:rPr lang="en-US" dirty="0" smtClean="0">
                <a:solidFill>
                  <a:schemeClr val="bg1"/>
                </a:solidFill>
              </a:rPr>
              <a:t>Marketing Plan</a:t>
            </a:r>
          </a:p>
          <a:p>
            <a:endParaRPr lang="en-US" dirty="0"/>
          </a:p>
        </p:txBody>
      </p:sp>
      <p:sp>
        <p:nvSpPr>
          <p:cNvPr id="6" name="Content Placeholder 2"/>
          <p:cNvSpPr>
            <a:spLocks noGrp="1"/>
          </p:cNvSpPr>
          <p:nvPr>
            <p:ph sz="half" idx="1"/>
          </p:nvPr>
        </p:nvSpPr>
        <p:spPr>
          <a:xfrm>
            <a:off x="4648200" y="431801"/>
            <a:ext cx="4038600" cy="1825977"/>
          </a:xfrm>
        </p:spPr>
        <p:style>
          <a:lnRef idx="2">
            <a:schemeClr val="dk1"/>
          </a:lnRef>
          <a:fillRef idx="1">
            <a:schemeClr val="lt1"/>
          </a:fillRef>
          <a:effectRef idx="0">
            <a:schemeClr val="dk1"/>
          </a:effectRef>
          <a:fontRef idx="minor">
            <a:schemeClr val="dk1"/>
          </a:fontRef>
        </p:style>
        <p:txBody>
          <a:bodyPr>
            <a:normAutofit fontScale="92500" lnSpcReduction="10000"/>
          </a:bodyPr>
          <a:lstStyle/>
          <a:p>
            <a:pPr marL="0" indent="0">
              <a:buNone/>
            </a:pPr>
            <a:r>
              <a:rPr lang="en-US" b="1" u="sng" dirty="0" smtClean="0"/>
              <a:t>Website</a:t>
            </a:r>
          </a:p>
          <a:p>
            <a:pPr marL="0" indent="0">
              <a:buNone/>
            </a:pPr>
            <a:r>
              <a:rPr lang="en-US" dirty="0" err="1" smtClean="0"/>
              <a:t>Layla</a:t>
            </a:r>
            <a:r>
              <a:rPr lang="en-US" dirty="0" smtClean="0"/>
              <a:t>/</a:t>
            </a:r>
            <a:r>
              <a:rPr lang="en-US" dirty="0" err="1" smtClean="0"/>
              <a:t>Dani</a:t>
            </a:r>
            <a:r>
              <a:rPr lang="en-US" dirty="0" smtClean="0"/>
              <a:t>/</a:t>
            </a:r>
            <a:r>
              <a:rPr lang="en-US" dirty="0" err="1" smtClean="0"/>
              <a:t>Chey</a:t>
            </a:r>
            <a:endParaRPr lang="en-US" dirty="0" smtClean="0"/>
          </a:p>
          <a:p>
            <a:r>
              <a:rPr lang="en-US" dirty="0" smtClean="0"/>
              <a:t>Select 4 categories</a:t>
            </a:r>
          </a:p>
          <a:p>
            <a:r>
              <a:rPr lang="en-US" dirty="0" smtClean="0"/>
              <a:t>Assign new content</a:t>
            </a:r>
          </a:p>
          <a:p>
            <a:pPr marL="0" indent="0">
              <a:buNone/>
            </a:pPr>
            <a:endParaRPr lang="en-US" dirty="0" smtClean="0"/>
          </a:p>
        </p:txBody>
      </p:sp>
      <p:sp>
        <p:nvSpPr>
          <p:cNvPr id="7" name="Content Placeholder 2"/>
          <p:cNvSpPr txBox="1">
            <a:spLocks/>
          </p:cNvSpPr>
          <p:nvPr/>
        </p:nvSpPr>
        <p:spPr>
          <a:xfrm>
            <a:off x="4648200" y="2370673"/>
            <a:ext cx="4038600" cy="1772347"/>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en-US" b="1" u="sng" dirty="0" smtClean="0">
                <a:solidFill>
                  <a:srgbClr val="000000"/>
                </a:solidFill>
              </a:rPr>
              <a:t>Raffle</a:t>
            </a:r>
          </a:p>
          <a:p>
            <a:pPr marL="0" indent="0">
              <a:buNone/>
            </a:pPr>
            <a:r>
              <a:rPr lang="en-US" dirty="0" err="1" smtClean="0">
                <a:solidFill>
                  <a:srgbClr val="000000"/>
                </a:solidFill>
              </a:rPr>
              <a:t>Charisse</a:t>
            </a:r>
            <a:r>
              <a:rPr lang="en-US" dirty="0" smtClean="0">
                <a:solidFill>
                  <a:srgbClr val="000000"/>
                </a:solidFill>
              </a:rPr>
              <a:t>/Jewel/</a:t>
            </a:r>
            <a:r>
              <a:rPr lang="en-US" dirty="0" err="1" smtClean="0">
                <a:solidFill>
                  <a:srgbClr val="000000"/>
                </a:solidFill>
              </a:rPr>
              <a:t>Layla</a:t>
            </a:r>
            <a:endParaRPr lang="en-US" dirty="0" smtClean="0">
              <a:solidFill>
                <a:srgbClr val="000000"/>
              </a:solidFill>
            </a:endParaRPr>
          </a:p>
          <a:p>
            <a:r>
              <a:rPr lang="en-US" dirty="0" smtClean="0">
                <a:solidFill>
                  <a:srgbClr val="000000"/>
                </a:solidFill>
              </a:rPr>
              <a:t>What? Why? 2/13 Friday</a:t>
            </a:r>
          </a:p>
          <a:p>
            <a:r>
              <a:rPr lang="en-US" dirty="0" smtClean="0">
                <a:solidFill>
                  <a:srgbClr val="000000"/>
                </a:solidFill>
              </a:rPr>
              <a:t>Marketing plan</a:t>
            </a:r>
            <a:endParaRPr lang="en-US" dirty="0">
              <a:solidFill>
                <a:srgbClr val="000000"/>
              </a:solidFill>
            </a:endParaRPr>
          </a:p>
        </p:txBody>
      </p:sp>
      <p:sp>
        <p:nvSpPr>
          <p:cNvPr id="10" name="Content Placeholder 2"/>
          <p:cNvSpPr txBox="1">
            <a:spLocks/>
          </p:cNvSpPr>
          <p:nvPr/>
        </p:nvSpPr>
        <p:spPr>
          <a:xfrm>
            <a:off x="468491" y="4349038"/>
            <a:ext cx="4027311" cy="185985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en-US" b="1" u="sng" dirty="0" smtClean="0">
                <a:solidFill>
                  <a:srgbClr val="000000"/>
                </a:solidFill>
              </a:rPr>
              <a:t>Advisory Wall</a:t>
            </a:r>
          </a:p>
          <a:p>
            <a:pPr marL="0" indent="0">
              <a:buNone/>
            </a:pPr>
            <a:r>
              <a:rPr lang="en-US" dirty="0" err="1" smtClean="0">
                <a:solidFill>
                  <a:srgbClr val="000000"/>
                </a:solidFill>
              </a:rPr>
              <a:t>Jenni</a:t>
            </a:r>
            <a:r>
              <a:rPr lang="en-US" dirty="0" smtClean="0">
                <a:solidFill>
                  <a:srgbClr val="000000"/>
                </a:solidFill>
              </a:rPr>
              <a:t>/India/</a:t>
            </a:r>
            <a:r>
              <a:rPr lang="en-US" dirty="0" err="1" smtClean="0">
                <a:solidFill>
                  <a:srgbClr val="000000"/>
                </a:solidFill>
              </a:rPr>
              <a:t>Jono</a:t>
            </a:r>
            <a:endParaRPr lang="en-US" dirty="0" smtClean="0">
              <a:solidFill>
                <a:srgbClr val="000000"/>
              </a:solidFill>
            </a:endParaRPr>
          </a:p>
          <a:p>
            <a:pPr marL="0" indent="0">
              <a:buNone/>
            </a:pPr>
            <a:r>
              <a:rPr lang="en-US" dirty="0" smtClean="0">
                <a:solidFill>
                  <a:srgbClr val="000000"/>
                </a:solidFill>
              </a:rPr>
              <a:t>Jennifer.lopez5438@gmail.com</a:t>
            </a:r>
          </a:p>
          <a:p>
            <a:r>
              <a:rPr lang="en-US" dirty="0" smtClean="0">
                <a:solidFill>
                  <a:srgbClr val="000000"/>
                </a:solidFill>
              </a:rPr>
              <a:t>Display sign</a:t>
            </a:r>
          </a:p>
          <a:p>
            <a:r>
              <a:rPr lang="en-US" dirty="0" smtClean="0">
                <a:solidFill>
                  <a:srgbClr val="000000"/>
                </a:solidFill>
              </a:rPr>
              <a:t>Student highlight</a:t>
            </a:r>
          </a:p>
          <a:p>
            <a:r>
              <a:rPr lang="en-US" dirty="0" smtClean="0">
                <a:solidFill>
                  <a:srgbClr val="000000"/>
                </a:solidFill>
              </a:rPr>
              <a:t>Group highlight</a:t>
            </a:r>
          </a:p>
          <a:p>
            <a:r>
              <a:rPr lang="en-US" dirty="0" err="1">
                <a:solidFill>
                  <a:srgbClr val="000000"/>
                </a:solidFill>
              </a:rPr>
              <a:t>P</a:t>
            </a:r>
            <a:r>
              <a:rPr lang="en-US" dirty="0" err="1" smtClean="0">
                <a:solidFill>
                  <a:srgbClr val="000000"/>
                </a:solidFill>
              </a:rPr>
              <a:t>ics</a:t>
            </a:r>
            <a:endParaRPr lang="en-US" dirty="0" smtClean="0">
              <a:solidFill>
                <a:srgbClr val="000000"/>
              </a:solidFill>
            </a:endParaRPr>
          </a:p>
          <a:p>
            <a:endParaRPr lang="en-US" dirty="0" smtClean="0"/>
          </a:p>
          <a:p>
            <a:pPr marL="0" indent="0">
              <a:buNone/>
            </a:pPr>
            <a:endParaRPr lang="en-US" dirty="0"/>
          </a:p>
        </p:txBody>
      </p:sp>
      <p:sp>
        <p:nvSpPr>
          <p:cNvPr id="11" name="TextBox 10"/>
          <p:cNvSpPr txBox="1"/>
          <p:nvPr/>
        </p:nvSpPr>
        <p:spPr>
          <a:xfrm>
            <a:off x="4648200" y="4473223"/>
            <a:ext cx="4038600" cy="1138773"/>
          </a:xfrm>
          <a:prstGeom prst="rect">
            <a:avLst/>
          </a:prstGeom>
          <a:noFill/>
        </p:spPr>
        <p:txBody>
          <a:bodyPr wrap="square" rtlCol="0">
            <a:spAutoFit/>
          </a:bodyPr>
          <a:lstStyle/>
          <a:p>
            <a:pPr algn="ctr"/>
            <a:r>
              <a:rPr lang="en-US" sz="3200" b="1" u="sng" dirty="0" smtClean="0">
                <a:latin typeface="IndernikGold"/>
                <a:cs typeface="IndernikGold"/>
              </a:rPr>
              <a:t>Leadership Projects</a:t>
            </a:r>
          </a:p>
          <a:p>
            <a:pPr algn="ctr"/>
            <a:endParaRPr lang="en-US" dirty="0"/>
          </a:p>
          <a:p>
            <a:pPr algn="ctr"/>
            <a:r>
              <a:rPr lang="en-US" dirty="0" smtClean="0"/>
              <a:t>Share out progress in 30 minutes</a:t>
            </a:r>
            <a:endParaRPr lang="en-US" dirty="0"/>
          </a:p>
        </p:txBody>
      </p:sp>
    </p:spTree>
    <p:extLst>
      <p:ext uri="{BB962C8B-B14F-4D97-AF65-F5344CB8AC3E}">
        <p14:creationId xmlns:p14="http://schemas.microsoft.com/office/powerpoint/2010/main" val="2859794375"/>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023579" cy="557918"/>
          </a:xfrm>
        </p:spPr>
        <p:txBody>
          <a:bodyPr>
            <a:noAutofit/>
          </a:bodyPr>
          <a:lstStyle/>
          <a:p>
            <a:r>
              <a:rPr lang="en-US" sz="1800" dirty="0" smtClean="0">
                <a:latin typeface="IndernikGold"/>
                <a:cs typeface="IndernikGold"/>
              </a:rPr>
              <a:t>Lyric Structure \</a:t>
            </a:r>
            <a:br>
              <a:rPr lang="en-US" sz="1800" dirty="0" smtClean="0">
                <a:latin typeface="IndernikGold"/>
                <a:cs typeface="IndernikGold"/>
              </a:rPr>
            </a:br>
            <a:r>
              <a:rPr lang="en-US" sz="1400" dirty="0" smtClean="0">
                <a:latin typeface="IndernikGold"/>
                <a:cs typeface="IndernikGold"/>
              </a:rPr>
              <a:t>Title _____________________________ Track _________________ Artist ________________</a:t>
            </a:r>
            <a:endParaRPr lang="en-US" sz="1400" dirty="0">
              <a:latin typeface="IndernikGold"/>
              <a:cs typeface="IndernikGold"/>
            </a:endParaRPr>
          </a:p>
        </p:txBody>
      </p:sp>
      <p:graphicFrame>
        <p:nvGraphicFramePr>
          <p:cNvPr id="5" name="Table 4"/>
          <p:cNvGraphicFramePr>
            <a:graphicFrameLocks noGrp="1"/>
          </p:cNvGraphicFramePr>
          <p:nvPr>
            <p:extLst>
              <p:ext uri="{D42A27DB-BD31-4B8C-83A1-F6EECF244321}">
                <p14:modId xmlns:p14="http://schemas.microsoft.com/office/powerpoint/2010/main" val="1193161248"/>
              </p:ext>
            </p:extLst>
          </p:nvPr>
        </p:nvGraphicFramePr>
        <p:xfrm>
          <a:off x="457199" y="874891"/>
          <a:ext cx="8319913" cy="14584680"/>
        </p:xfrm>
        <a:graphic>
          <a:graphicData uri="http://schemas.openxmlformats.org/drawingml/2006/table">
            <a:tbl>
              <a:tblPr firstRow="1" bandRow="1">
                <a:tableStyleId>{073A0DAA-6AF3-43AB-8588-CEC1D06C72B9}</a:tableStyleId>
              </a:tblPr>
              <a:tblGrid>
                <a:gridCol w="1066801"/>
                <a:gridCol w="762000"/>
                <a:gridCol w="1044223"/>
                <a:gridCol w="5446889"/>
              </a:tblGrid>
              <a:tr h="960120">
                <a:tc>
                  <a:txBody>
                    <a:bodyPr/>
                    <a:lstStyle/>
                    <a:p>
                      <a:r>
                        <a:rPr lang="en-US" sz="1400" dirty="0" smtClean="0"/>
                        <a:t>Structure</a:t>
                      </a:r>
                    </a:p>
                    <a:p>
                      <a:r>
                        <a:rPr lang="en-US" sz="1400" dirty="0" smtClean="0"/>
                        <a:t>(circle</a:t>
                      </a:r>
                      <a:r>
                        <a:rPr lang="en-US" sz="1400" baseline="0" dirty="0" smtClean="0"/>
                        <a:t> one)</a:t>
                      </a:r>
                      <a:endParaRPr lang="en-US"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Rhythm</a:t>
                      </a:r>
                      <a:r>
                        <a:rPr lang="en-US" sz="1400" baseline="0" dirty="0" smtClean="0"/>
                        <a:t> (Feet)</a:t>
                      </a:r>
                      <a:endParaRPr lang="en-US" sz="1400" dirty="0" smtClean="0"/>
                    </a:p>
                  </a:txBody>
                  <a:tcPr/>
                </a:tc>
                <a:tc>
                  <a:txBody>
                    <a:bodyPr/>
                    <a:lstStyle/>
                    <a:p>
                      <a:r>
                        <a:rPr lang="en-US" sz="1400" dirty="0" smtClean="0"/>
                        <a:t>Rhyme Scheme</a:t>
                      </a:r>
                      <a:endParaRPr lang="en-US" sz="1400" dirty="0"/>
                    </a:p>
                  </a:txBody>
                  <a:tcPr/>
                </a:tc>
                <a:tc>
                  <a:txBody>
                    <a:bodyPr/>
                    <a:lstStyle/>
                    <a:p>
                      <a:r>
                        <a:rPr lang="en-US" sz="1400" dirty="0" smtClean="0"/>
                        <a:t>Lyrics</a:t>
                      </a:r>
                      <a:endParaRPr lang="en-US" sz="1400" dirty="0"/>
                    </a:p>
                  </a:txBody>
                  <a:tcPr/>
                </a:tc>
              </a:tr>
              <a:tr h="2724912">
                <a:tc>
                  <a:txBody>
                    <a:bodyPr/>
                    <a:lstStyle/>
                    <a:p>
                      <a:pPr>
                        <a:lnSpc>
                          <a:spcPct val="150000"/>
                        </a:lnSpc>
                      </a:pPr>
                      <a:r>
                        <a:rPr lang="en-US" sz="1400" dirty="0" smtClean="0"/>
                        <a:t>Verse</a:t>
                      </a:r>
                    </a:p>
                    <a:p>
                      <a:pPr>
                        <a:lnSpc>
                          <a:spcPct val="150000"/>
                        </a:lnSpc>
                      </a:pPr>
                      <a:r>
                        <a:rPr lang="en-US" sz="1400" dirty="0" smtClean="0"/>
                        <a:t>Chorus</a:t>
                      </a:r>
                    </a:p>
                    <a:p>
                      <a:pPr>
                        <a:lnSpc>
                          <a:spcPct val="150000"/>
                        </a:lnSpc>
                      </a:pPr>
                      <a:r>
                        <a:rPr lang="en-US" sz="1400" dirty="0" smtClean="0"/>
                        <a:t>Bridge</a:t>
                      </a:r>
                      <a:endParaRPr lang="en-US" sz="1400" dirty="0"/>
                    </a:p>
                  </a:txBody>
                  <a:tcPr/>
                </a:tc>
                <a:tc>
                  <a:txBody>
                    <a:bodyPr/>
                    <a:lstStyle/>
                    <a:p>
                      <a:endParaRPr lang="en-US" sz="1800"/>
                    </a:p>
                  </a:txBody>
                  <a:tcPr/>
                </a:tc>
                <a:tc>
                  <a:txBody>
                    <a:bodyPr/>
                    <a:lstStyle/>
                    <a:p>
                      <a:endParaRPr lang="en-US" sz="1800"/>
                    </a:p>
                  </a:txBody>
                  <a:tcPr/>
                </a:tc>
                <a:tc>
                  <a:txBody>
                    <a:bodyPr/>
                    <a:lstStyle/>
                    <a:p>
                      <a:pPr>
                        <a:lnSpc>
                          <a:spcPct val="120000"/>
                        </a:lnSpc>
                      </a:pPr>
                      <a:r>
                        <a:rPr lang="en-US" sz="1200" dirty="0" smtClean="0"/>
                        <a:t>1 ___________________________________________________________________</a:t>
                      </a:r>
                    </a:p>
                    <a:p>
                      <a:pPr marL="0" marR="0" indent="0" algn="l" defTabSz="457200" rtl="0" eaLnBrk="1" fontAlgn="auto" latinLnBrk="0" hangingPunct="1">
                        <a:lnSpc>
                          <a:spcPct val="120000"/>
                        </a:lnSpc>
                        <a:spcBef>
                          <a:spcPts val="0"/>
                        </a:spcBef>
                        <a:spcAft>
                          <a:spcPts val="0"/>
                        </a:spcAft>
                        <a:buClrTx/>
                        <a:buSzTx/>
                        <a:buFontTx/>
                        <a:buNone/>
                        <a:tabLst/>
                        <a:defRPr/>
                      </a:pPr>
                      <a:r>
                        <a:rPr lang="en-US" sz="1200" dirty="0" smtClean="0"/>
                        <a:t>2 ___________________________________________________________________</a:t>
                      </a:r>
                    </a:p>
                    <a:p>
                      <a:pPr marL="0" marR="0" indent="0" algn="l" defTabSz="457200" rtl="0" eaLnBrk="1" fontAlgn="auto" latinLnBrk="0" hangingPunct="1">
                        <a:lnSpc>
                          <a:spcPct val="120000"/>
                        </a:lnSpc>
                        <a:spcBef>
                          <a:spcPts val="0"/>
                        </a:spcBef>
                        <a:spcAft>
                          <a:spcPts val="0"/>
                        </a:spcAft>
                        <a:buClrTx/>
                        <a:buSzTx/>
                        <a:buFontTx/>
                        <a:buNone/>
                        <a:tabLst/>
                        <a:defRPr/>
                      </a:pPr>
                      <a:r>
                        <a:rPr lang="en-US" sz="1200" dirty="0" smtClean="0"/>
                        <a:t>3 ___________________________________________________________________</a:t>
                      </a:r>
                    </a:p>
                    <a:p>
                      <a:pPr marL="0" marR="0" indent="0" algn="l" defTabSz="457200" rtl="0" eaLnBrk="1" fontAlgn="auto" latinLnBrk="0" hangingPunct="1">
                        <a:lnSpc>
                          <a:spcPct val="120000"/>
                        </a:lnSpc>
                        <a:spcBef>
                          <a:spcPts val="0"/>
                        </a:spcBef>
                        <a:spcAft>
                          <a:spcPts val="0"/>
                        </a:spcAft>
                        <a:buClrTx/>
                        <a:buSzTx/>
                        <a:buFontTx/>
                        <a:buNone/>
                        <a:tabLst/>
                        <a:defRPr/>
                      </a:pPr>
                      <a:r>
                        <a:rPr lang="en-US" sz="1200" dirty="0" smtClean="0"/>
                        <a:t>4 ___________________________________________________________________</a:t>
                      </a:r>
                    </a:p>
                  </a:txBody>
                  <a:tcPr/>
                </a:tc>
              </a:tr>
              <a:tr h="2724912">
                <a:tc>
                  <a:txBody>
                    <a:bodyPr/>
                    <a:lstStyle/>
                    <a:p>
                      <a:pPr>
                        <a:lnSpc>
                          <a:spcPct val="150000"/>
                        </a:lnSpc>
                      </a:pPr>
                      <a:r>
                        <a:rPr lang="en-US" sz="1400" dirty="0" smtClean="0"/>
                        <a:t>Verse</a:t>
                      </a:r>
                    </a:p>
                    <a:p>
                      <a:pPr>
                        <a:lnSpc>
                          <a:spcPct val="150000"/>
                        </a:lnSpc>
                      </a:pPr>
                      <a:r>
                        <a:rPr lang="en-US" sz="1400" dirty="0" smtClean="0"/>
                        <a:t>Chorus</a:t>
                      </a:r>
                    </a:p>
                    <a:p>
                      <a:pPr>
                        <a:lnSpc>
                          <a:spcPct val="150000"/>
                        </a:lnSpc>
                      </a:pPr>
                      <a:r>
                        <a:rPr lang="en-US" sz="1400" dirty="0" smtClean="0"/>
                        <a:t>Bridge</a:t>
                      </a:r>
                    </a:p>
                  </a:txBody>
                  <a:tcPr/>
                </a:tc>
                <a:tc>
                  <a:txBody>
                    <a:bodyPr/>
                    <a:lstStyle/>
                    <a:p>
                      <a:endParaRPr lang="en-US" sz="1200" dirty="0"/>
                    </a:p>
                  </a:txBody>
                  <a:tcPr/>
                </a:tc>
                <a:tc>
                  <a:txBody>
                    <a:bodyPr/>
                    <a:lstStyle/>
                    <a:p>
                      <a:endParaRPr lang="en-US" sz="1200" dirty="0"/>
                    </a:p>
                  </a:txBody>
                  <a:tcPr/>
                </a:tc>
                <a:tc>
                  <a:txBody>
                    <a:bodyPr/>
                    <a:lstStyle/>
                    <a:p>
                      <a:pPr>
                        <a:lnSpc>
                          <a:spcPct val="120000"/>
                        </a:lnSpc>
                      </a:pPr>
                      <a:r>
                        <a:rPr lang="en-US" sz="1200" dirty="0" smtClean="0"/>
                        <a:t>1 ___________________________________________________________________</a:t>
                      </a:r>
                    </a:p>
                    <a:p>
                      <a:pPr marL="0" marR="0" indent="0" algn="l" defTabSz="457200" rtl="0" eaLnBrk="1" fontAlgn="auto" latinLnBrk="0" hangingPunct="1">
                        <a:lnSpc>
                          <a:spcPct val="120000"/>
                        </a:lnSpc>
                        <a:spcBef>
                          <a:spcPts val="0"/>
                        </a:spcBef>
                        <a:spcAft>
                          <a:spcPts val="0"/>
                        </a:spcAft>
                        <a:buClrTx/>
                        <a:buSzTx/>
                        <a:buFontTx/>
                        <a:buNone/>
                        <a:tabLst/>
                        <a:defRPr/>
                      </a:pPr>
                      <a:r>
                        <a:rPr lang="en-US" sz="1200" dirty="0" smtClean="0"/>
                        <a:t>2 ___________________________________________________________________</a:t>
                      </a:r>
                    </a:p>
                    <a:p>
                      <a:pPr marL="0" marR="0" indent="0" algn="l" defTabSz="457200" rtl="0" eaLnBrk="1" fontAlgn="auto" latinLnBrk="0" hangingPunct="1">
                        <a:lnSpc>
                          <a:spcPct val="120000"/>
                        </a:lnSpc>
                        <a:spcBef>
                          <a:spcPts val="0"/>
                        </a:spcBef>
                        <a:spcAft>
                          <a:spcPts val="0"/>
                        </a:spcAft>
                        <a:buClrTx/>
                        <a:buSzTx/>
                        <a:buFontTx/>
                        <a:buNone/>
                        <a:tabLst/>
                        <a:defRPr/>
                      </a:pPr>
                      <a:r>
                        <a:rPr lang="en-US" sz="1200" dirty="0" smtClean="0"/>
                        <a:t>3 ___________________________________________________________________</a:t>
                      </a:r>
                    </a:p>
                    <a:p>
                      <a:pPr marL="0" marR="0" indent="0" algn="l" defTabSz="457200" rtl="0" eaLnBrk="1" fontAlgn="auto" latinLnBrk="0" hangingPunct="1">
                        <a:lnSpc>
                          <a:spcPct val="120000"/>
                        </a:lnSpc>
                        <a:spcBef>
                          <a:spcPts val="0"/>
                        </a:spcBef>
                        <a:spcAft>
                          <a:spcPts val="0"/>
                        </a:spcAft>
                        <a:buClrTx/>
                        <a:buSzTx/>
                        <a:buFontTx/>
                        <a:buNone/>
                        <a:tabLst/>
                        <a:defRPr/>
                      </a:pPr>
                      <a:r>
                        <a:rPr lang="en-US" sz="1200" dirty="0" smtClean="0"/>
                        <a:t>4 ___________________________________________________________________</a:t>
                      </a:r>
                    </a:p>
                  </a:txBody>
                  <a:tcPr/>
                </a:tc>
              </a:tr>
              <a:tr h="2724912">
                <a:tc>
                  <a:txBody>
                    <a:bodyPr/>
                    <a:lstStyle/>
                    <a:p>
                      <a:pPr>
                        <a:lnSpc>
                          <a:spcPct val="150000"/>
                        </a:lnSpc>
                      </a:pPr>
                      <a:r>
                        <a:rPr lang="en-US" sz="1400" dirty="0" smtClean="0"/>
                        <a:t>Verse</a:t>
                      </a:r>
                    </a:p>
                    <a:p>
                      <a:pPr>
                        <a:lnSpc>
                          <a:spcPct val="150000"/>
                        </a:lnSpc>
                      </a:pPr>
                      <a:r>
                        <a:rPr lang="en-US" sz="1400" dirty="0" smtClean="0"/>
                        <a:t>Chorus</a:t>
                      </a:r>
                    </a:p>
                    <a:p>
                      <a:pPr>
                        <a:lnSpc>
                          <a:spcPct val="150000"/>
                        </a:lnSpc>
                      </a:pPr>
                      <a:r>
                        <a:rPr lang="en-US" sz="1400" dirty="0" smtClean="0"/>
                        <a:t>Bridge</a:t>
                      </a:r>
                    </a:p>
                  </a:txBody>
                  <a:tcPr/>
                </a:tc>
                <a:tc>
                  <a:txBody>
                    <a:bodyPr/>
                    <a:lstStyle/>
                    <a:p>
                      <a:endParaRPr lang="en-US" sz="1200"/>
                    </a:p>
                  </a:txBody>
                  <a:tcPr/>
                </a:tc>
                <a:tc>
                  <a:txBody>
                    <a:bodyPr/>
                    <a:lstStyle/>
                    <a:p>
                      <a:endParaRPr lang="en-US" sz="1200" dirty="0"/>
                    </a:p>
                  </a:txBody>
                  <a:tcPr/>
                </a:tc>
                <a:tc>
                  <a:txBody>
                    <a:bodyPr/>
                    <a:lstStyle/>
                    <a:p>
                      <a:pPr>
                        <a:lnSpc>
                          <a:spcPct val="120000"/>
                        </a:lnSpc>
                      </a:pPr>
                      <a:r>
                        <a:rPr lang="en-US" sz="1200" dirty="0" smtClean="0"/>
                        <a:t>1 ___________________________________________________________________</a:t>
                      </a:r>
                    </a:p>
                    <a:p>
                      <a:pPr marL="0" marR="0" indent="0" algn="l" defTabSz="457200" rtl="0" eaLnBrk="1" fontAlgn="auto" latinLnBrk="0" hangingPunct="1">
                        <a:lnSpc>
                          <a:spcPct val="120000"/>
                        </a:lnSpc>
                        <a:spcBef>
                          <a:spcPts val="0"/>
                        </a:spcBef>
                        <a:spcAft>
                          <a:spcPts val="0"/>
                        </a:spcAft>
                        <a:buClrTx/>
                        <a:buSzTx/>
                        <a:buFontTx/>
                        <a:buNone/>
                        <a:tabLst/>
                        <a:defRPr/>
                      </a:pPr>
                      <a:r>
                        <a:rPr lang="en-US" sz="1200" dirty="0" smtClean="0"/>
                        <a:t>2 ___________________________________________________________________</a:t>
                      </a:r>
                    </a:p>
                    <a:p>
                      <a:pPr marL="0" marR="0" indent="0" algn="l" defTabSz="457200" rtl="0" eaLnBrk="1" fontAlgn="auto" latinLnBrk="0" hangingPunct="1">
                        <a:lnSpc>
                          <a:spcPct val="120000"/>
                        </a:lnSpc>
                        <a:spcBef>
                          <a:spcPts val="0"/>
                        </a:spcBef>
                        <a:spcAft>
                          <a:spcPts val="0"/>
                        </a:spcAft>
                        <a:buClrTx/>
                        <a:buSzTx/>
                        <a:buFontTx/>
                        <a:buNone/>
                        <a:tabLst/>
                        <a:defRPr/>
                      </a:pPr>
                      <a:r>
                        <a:rPr lang="en-US" sz="1200" dirty="0" smtClean="0"/>
                        <a:t>3 ___________________________________________________________________</a:t>
                      </a:r>
                    </a:p>
                    <a:p>
                      <a:pPr marL="0" marR="0" indent="0" algn="l" defTabSz="457200" rtl="0" eaLnBrk="1" fontAlgn="auto" latinLnBrk="0" hangingPunct="1">
                        <a:lnSpc>
                          <a:spcPct val="120000"/>
                        </a:lnSpc>
                        <a:spcBef>
                          <a:spcPts val="0"/>
                        </a:spcBef>
                        <a:spcAft>
                          <a:spcPts val="0"/>
                        </a:spcAft>
                        <a:buClrTx/>
                        <a:buSzTx/>
                        <a:buFontTx/>
                        <a:buNone/>
                        <a:tabLst/>
                        <a:defRPr/>
                      </a:pPr>
                      <a:r>
                        <a:rPr lang="en-US" sz="1200" dirty="0" smtClean="0"/>
                        <a:t>4 ___________________________________________________________________</a:t>
                      </a:r>
                    </a:p>
                  </a:txBody>
                  <a:tcPr/>
                </a:tc>
              </a:tr>
              <a:tr h="2724912">
                <a:tc>
                  <a:txBody>
                    <a:bodyPr/>
                    <a:lstStyle/>
                    <a:p>
                      <a:pPr>
                        <a:lnSpc>
                          <a:spcPct val="150000"/>
                        </a:lnSpc>
                      </a:pPr>
                      <a:r>
                        <a:rPr lang="en-US" sz="1400" dirty="0" smtClean="0"/>
                        <a:t>Verse</a:t>
                      </a:r>
                    </a:p>
                    <a:p>
                      <a:pPr>
                        <a:lnSpc>
                          <a:spcPct val="150000"/>
                        </a:lnSpc>
                      </a:pPr>
                      <a:r>
                        <a:rPr lang="en-US" sz="1400" dirty="0" smtClean="0"/>
                        <a:t>Chorus</a:t>
                      </a:r>
                    </a:p>
                    <a:p>
                      <a:pPr>
                        <a:lnSpc>
                          <a:spcPct val="150000"/>
                        </a:lnSpc>
                      </a:pPr>
                      <a:r>
                        <a:rPr lang="en-US" sz="1400" dirty="0" smtClean="0"/>
                        <a:t>Bridge</a:t>
                      </a:r>
                    </a:p>
                  </a:txBody>
                  <a:tcPr/>
                </a:tc>
                <a:tc>
                  <a:txBody>
                    <a:bodyPr/>
                    <a:lstStyle/>
                    <a:p>
                      <a:endParaRPr lang="en-US" sz="1200"/>
                    </a:p>
                  </a:txBody>
                  <a:tcPr/>
                </a:tc>
                <a:tc>
                  <a:txBody>
                    <a:bodyPr/>
                    <a:lstStyle/>
                    <a:p>
                      <a:endParaRPr lang="en-US" sz="1200" dirty="0"/>
                    </a:p>
                  </a:txBody>
                  <a:tcPr/>
                </a:tc>
                <a:tc>
                  <a:txBody>
                    <a:bodyPr/>
                    <a:lstStyle/>
                    <a:p>
                      <a:pPr>
                        <a:lnSpc>
                          <a:spcPct val="120000"/>
                        </a:lnSpc>
                      </a:pPr>
                      <a:r>
                        <a:rPr lang="en-US" sz="1200" dirty="0" smtClean="0"/>
                        <a:t>1 ___________________________________________________________________</a:t>
                      </a:r>
                    </a:p>
                    <a:p>
                      <a:pPr marL="0" marR="0" indent="0" algn="l" defTabSz="457200" rtl="0" eaLnBrk="1" fontAlgn="auto" latinLnBrk="0" hangingPunct="1">
                        <a:lnSpc>
                          <a:spcPct val="120000"/>
                        </a:lnSpc>
                        <a:spcBef>
                          <a:spcPts val="0"/>
                        </a:spcBef>
                        <a:spcAft>
                          <a:spcPts val="0"/>
                        </a:spcAft>
                        <a:buClrTx/>
                        <a:buSzTx/>
                        <a:buFontTx/>
                        <a:buNone/>
                        <a:tabLst/>
                        <a:defRPr/>
                      </a:pPr>
                      <a:r>
                        <a:rPr lang="en-US" sz="1200" dirty="0" smtClean="0"/>
                        <a:t>2 ___________________________________________________________________</a:t>
                      </a:r>
                    </a:p>
                    <a:p>
                      <a:pPr marL="0" marR="0" indent="0" algn="l" defTabSz="457200" rtl="0" eaLnBrk="1" fontAlgn="auto" latinLnBrk="0" hangingPunct="1">
                        <a:lnSpc>
                          <a:spcPct val="120000"/>
                        </a:lnSpc>
                        <a:spcBef>
                          <a:spcPts val="0"/>
                        </a:spcBef>
                        <a:spcAft>
                          <a:spcPts val="0"/>
                        </a:spcAft>
                        <a:buClrTx/>
                        <a:buSzTx/>
                        <a:buFontTx/>
                        <a:buNone/>
                        <a:tabLst/>
                        <a:defRPr/>
                      </a:pPr>
                      <a:r>
                        <a:rPr lang="en-US" sz="1200" dirty="0" smtClean="0"/>
                        <a:t>3 ___________________________________________________________________</a:t>
                      </a:r>
                    </a:p>
                    <a:p>
                      <a:pPr marL="0" marR="0" indent="0" algn="l" defTabSz="457200" rtl="0" eaLnBrk="1" fontAlgn="auto" latinLnBrk="0" hangingPunct="1">
                        <a:lnSpc>
                          <a:spcPct val="120000"/>
                        </a:lnSpc>
                        <a:spcBef>
                          <a:spcPts val="0"/>
                        </a:spcBef>
                        <a:spcAft>
                          <a:spcPts val="0"/>
                        </a:spcAft>
                        <a:buClrTx/>
                        <a:buSzTx/>
                        <a:buFontTx/>
                        <a:buNone/>
                        <a:tabLst/>
                        <a:defRPr/>
                      </a:pPr>
                      <a:r>
                        <a:rPr lang="en-US" sz="1200" dirty="0" smtClean="0"/>
                        <a:t>4 ___________________________________________________________________</a:t>
                      </a:r>
                    </a:p>
                  </a:txBody>
                  <a:tcPr/>
                </a:tc>
              </a:tr>
              <a:tr h="2724912">
                <a:tc>
                  <a:txBody>
                    <a:bodyPr/>
                    <a:lstStyle/>
                    <a:p>
                      <a:pPr>
                        <a:lnSpc>
                          <a:spcPct val="150000"/>
                        </a:lnSpc>
                      </a:pPr>
                      <a:r>
                        <a:rPr lang="en-US" sz="1400" dirty="0" smtClean="0"/>
                        <a:t>Verse</a:t>
                      </a:r>
                    </a:p>
                    <a:p>
                      <a:pPr>
                        <a:lnSpc>
                          <a:spcPct val="150000"/>
                        </a:lnSpc>
                      </a:pPr>
                      <a:r>
                        <a:rPr lang="en-US" sz="1400" dirty="0" smtClean="0"/>
                        <a:t>Chorus</a:t>
                      </a:r>
                    </a:p>
                    <a:p>
                      <a:pPr>
                        <a:lnSpc>
                          <a:spcPct val="150000"/>
                        </a:lnSpc>
                      </a:pPr>
                      <a:r>
                        <a:rPr lang="en-US" sz="1400" dirty="0" smtClean="0"/>
                        <a:t>Bridge</a:t>
                      </a:r>
                    </a:p>
                  </a:txBody>
                  <a:tcPr/>
                </a:tc>
                <a:tc>
                  <a:txBody>
                    <a:bodyPr/>
                    <a:lstStyle/>
                    <a:p>
                      <a:endParaRPr lang="en-US" sz="1200" dirty="0"/>
                    </a:p>
                  </a:txBody>
                  <a:tcPr/>
                </a:tc>
                <a:tc>
                  <a:txBody>
                    <a:bodyPr/>
                    <a:lstStyle/>
                    <a:p>
                      <a:endParaRPr lang="en-US" sz="1200" dirty="0"/>
                    </a:p>
                  </a:txBody>
                  <a:tcPr/>
                </a:tc>
                <a:tc>
                  <a:txBody>
                    <a:bodyPr/>
                    <a:lstStyle/>
                    <a:p>
                      <a:pPr>
                        <a:lnSpc>
                          <a:spcPct val="120000"/>
                        </a:lnSpc>
                      </a:pPr>
                      <a:r>
                        <a:rPr lang="en-US" sz="1200" dirty="0" smtClean="0"/>
                        <a:t>1 ___________________________________________________________________</a:t>
                      </a:r>
                    </a:p>
                    <a:p>
                      <a:pPr marL="0" marR="0" indent="0" algn="l" defTabSz="457200" rtl="0" eaLnBrk="1" fontAlgn="auto" latinLnBrk="0" hangingPunct="1">
                        <a:lnSpc>
                          <a:spcPct val="120000"/>
                        </a:lnSpc>
                        <a:spcBef>
                          <a:spcPts val="0"/>
                        </a:spcBef>
                        <a:spcAft>
                          <a:spcPts val="0"/>
                        </a:spcAft>
                        <a:buClrTx/>
                        <a:buSzTx/>
                        <a:buFontTx/>
                        <a:buNone/>
                        <a:tabLst/>
                        <a:defRPr/>
                      </a:pPr>
                      <a:r>
                        <a:rPr lang="en-US" sz="1200" dirty="0" smtClean="0"/>
                        <a:t>2 ___________________________________________________________________</a:t>
                      </a:r>
                    </a:p>
                    <a:p>
                      <a:pPr marL="0" marR="0" indent="0" algn="l" defTabSz="457200" rtl="0" eaLnBrk="1" fontAlgn="auto" latinLnBrk="0" hangingPunct="1">
                        <a:lnSpc>
                          <a:spcPct val="120000"/>
                        </a:lnSpc>
                        <a:spcBef>
                          <a:spcPts val="0"/>
                        </a:spcBef>
                        <a:spcAft>
                          <a:spcPts val="0"/>
                        </a:spcAft>
                        <a:buClrTx/>
                        <a:buSzTx/>
                        <a:buFontTx/>
                        <a:buNone/>
                        <a:tabLst/>
                        <a:defRPr/>
                      </a:pPr>
                      <a:r>
                        <a:rPr lang="en-US" sz="1200" dirty="0" smtClean="0"/>
                        <a:t>3 ___________________________________________________________________</a:t>
                      </a:r>
                    </a:p>
                    <a:p>
                      <a:pPr marL="0" marR="0" indent="0" algn="l" defTabSz="457200" rtl="0" eaLnBrk="1" fontAlgn="auto" latinLnBrk="0" hangingPunct="1">
                        <a:lnSpc>
                          <a:spcPct val="120000"/>
                        </a:lnSpc>
                        <a:spcBef>
                          <a:spcPts val="0"/>
                        </a:spcBef>
                        <a:spcAft>
                          <a:spcPts val="0"/>
                        </a:spcAft>
                        <a:buClrTx/>
                        <a:buSzTx/>
                        <a:buFontTx/>
                        <a:buNone/>
                        <a:tabLst/>
                        <a:defRPr/>
                      </a:pPr>
                      <a:r>
                        <a:rPr lang="en-US" sz="1200" dirty="0" smtClean="0"/>
                        <a:t>4 ___________________________________________________________________</a:t>
                      </a:r>
                    </a:p>
                  </a:txBody>
                  <a:tcPr/>
                </a:tc>
              </a:tr>
            </a:tbl>
          </a:graphicData>
        </a:graphic>
      </p:graphicFrame>
    </p:spTree>
    <p:extLst>
      <p:ext uri="{BB962C8B-B14F-4D97-AF65-F5344CB8AC3E}">
        <p14:creationId xmlns:p14="http://schemas.microsoft.com/office/powerpoint/2010/main" val="3977276020"/>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023579" cy="557918"/>
          </a:xfrm>
        </p:spPr>
        <p:txBody>
          <a:bodyPr>
            <a:noAutofit/>
          </a:bodyPr>
          <a:lstStyle/>
          <a:p>
            <a:r>
              <a:rPr lang="en-US" sz="1800" dirty="0" smtClean="0">
                <a:latin typeface="IndernikGold"/>
                <a:cs typeface="IndernikGold"/>
              </a:rPr>
              <a:t>Lyric Structure \</a:t>
            </a:r>
            <a:br>
              <a:rPr lang="en-US" sz="1800" dirty="0" smtClean="0">
                <a:latin typeface="IndernikGold"/>
                <a:cs typeface="IndernikGold"/>
              </a:rPr>
            </a:br>
            <a:r>
              <a:rPr lang="en-US" sz="1400" dirty="0" smtClean="0">
                <a:latin typeface="IndernikGold"/>
                <a:cs typeface="IndernikGold"/>
              </a:rPr>
              <a:t>Title _____________________________ Track _________________ Artist ________________</a:t>
            </a:r>
            <a:endParaRPr lang="en-US" sz="1400" dirty="0">
              <a:latin typeface="IndernikGold"/>
              <a:cs typeface="IndernikGold"/>
            </a:endParaRPr>
          </a:p>
        </p:txBody>
      </p:sp>
      <p:cxnSp>
        <p:nvCxnSpPr>
          <p:cNvPr id="4" name="Straight Connector 3"/>
          <p:cNvCxnSpPr/>
          <p:nvPr/>
        </p:nvCxnSpPr>
        <p:spPr>
          <a:xfrm>
            <a:off x="903112" y="2808111"/>
            <a:ext cx="135466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2257779" y="1058333"/>
            <a:ext cx="2032000" cy="174977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4289777" y="1058334"/>
            <a:ext cx="1354667" cy="1255889"/>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5644444" y="2314222"/>
            <a:ext cx="1834445"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5489221" y="2652889"/>
            <a:ext cx="3365024" cy="1477328"/>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dirty="0" smtClean="0">
                <a:latin typeface="IndernikGold"/>
                <a:cs typeface="IndernikGold"/>
              </a:rPr>
              <a:t>Character _____________________________</a:t>
            </a:r>
          </a:p>
          <a:p>
            <a:r>
              <a:rPr lang="en-US" dirty="0" smtClean="0">
                <a:latin typeface="IndernikGold"/>
                <a:cs typeface="IndernikGold"/>
              </a:rPr>
              <a:t>Plot: </a:t>
            </a:r>
          </a:p>
          <a:p>
            <a:endParaRPr lang="en-US" dirty="0">
              <a:latin typeface="IndernikGold"/>
              <a:cs typeface="IndernikGold"/>
            </a:endParaRPr>
          </a:p>
          <a:p>
            <a:endParaRPr lang="en-US" dirty="0" smtClean="0">
              <a:latin typeface="IndernikGold"/>
              <a:cs typeface="IndernikGold"/>
            </a:endParaRPr>
          </a:p>
          <a:p>
            <a:r>
              <a:rPr lang="en-US" dirty="0" smtClean="0">
                <a:latin typeface="IndernikGold"/>
                <a:cs typeface="IndernikGold"/>
              </a:rPr>
              <a:t> </a:t>
            </a:r>
            <a:endParaRPr lang="en-US" dirty="0"/>
          </a:p>
        </p:txBody>
      </p:sp>
      <p:sp>
        <p:nvSpPr>
          <p:cNvPr id="14" name="Cloud Callout 13"/>
          <p:cNvSpPr/>
          <p:nvPr/>
        </p:nvSpPr>
        <p:spPr>
          <a:xfrm>
            <a:off x="254000" y="3090334"/>
            <a:ext cx="5000979" cy="3414888"/>
          </a:xfrm>
          <a:prstGeom prst="cloudCallout">
            <a:avLst/>
          </a:prstGeom>
        </p:spPr>
        <p:style>
          <a:lnRef idx="1">
            <a:schemeClr val="accent1"/>
          </a:lnRef>
          <a:fillRef idx="3">
            <a:schemeClr val="accent1"/>
          </a:fillRef>
          <a:effectRef idx="2">
            <a:schemeClr val="accent1"/>
          </a:effectRef>
          <a:fontRef idx="minor">
            <a:schemeClr val="lt1"/>
          </a:fontRef>
        </p:style>
        <p:txBody>
          <a:bodyPr rtlCol="0" anchor="t"/>
          <a:lstStyle/>
          <a:p>
            <a:pPr algn="ctr"/>
            <a:r>
              <a:rPr lang="en-US" dirty="0" smtClean="0">
                <a:solidFill>
                  <a:schemeClr val="tx1"/>
                </a:solidFill>
                <a:latin typeface="IndernikGold"/>
                <a:cs typeface="IndernikGold"/>
              </a:rPr>
              <a:t>IMAGERY</a:t>
            </a:r>
          </a:p>
          <a:p>
            <a:pPr algn="ctr"/>
            <a:r>
              <a:rPr lang="en-US" dirty="0" smtClean="0">
                <a:solidFill>
                  <a:schemeClr val="tx1"/>
                </a:solidFill>
                <a:latin typeface="IndernikGold"/>
                <a:cs typeface="IndernikGold"/>
              </a:rPr>
              <a:t>Pictures that are symbolic to me</a:t>
            </a:r>
          </a:p>
          <a:p>
            <a:pPr algn="ctr"/>
            <a:endParaRPr lang="en-US" dirty="0">
              <a:solidFill>
                <a:schemeClr val="tx1"/>
              </a:solidFill>
              <a:latin typeface="IndernikGold"/>
              <a:cs typeface="IndernikGold"/>
            </a:endParaRPr>
          </a:p>
          <a:p>
            <a:pPr algn="ctr"/>
            <a:endParaRPr lang="en-US" dirty="0">
              <a:solidFill>
                <a:schemeClr val="tx1"/>
              </a:solidFill>
              <a:latin typeface="IndernikGold"/>
              <a:cs typeface="IndernikGold"/>
            </a:endParaRPr>
          </a:p>
        </p:txBody>
      </p:sp>
      <p:sp>
        <p:nvSpPr>
          <p:cNvPr id="15" name="Folded Corner 14"/>
          <p:cNvSpPr/>
          <p:nvPr/>
        </p:nvSpPr>
        <p:spPr>
          <a:xfrm>
            <a:off x="4678311" y="4257218"/>
            <a:ext cx="3802468" cy="2375005"/>
          </a:xfrm>
          <a:prstGeom prst="foldedCorner">
            <a:avLst/>
          </a:prstGeom>
        </p:spPr>
        <p:style>
          <a:lnRef idx="1">
            <a:schemeClr val="accent1"/>
          </a:lnRef>
          <a:fillRef idx="3">
            <a:schemeClr val="accent1"/>
          </a:fillRef>
          <a:effectRef idx="2">
            <a:schemeClr val="accent1"/>
          </a:effectRef>
          <a:fontRef idx="minor">
            <a:schemeClr val="lt1"/>
          </a:fontRef>
        </p:style>
        <p:txBody>
          <a:bodyPr rtlCol="0" anchor="t"/>
          <a:lstStyle/>
          <a:p>
            <a:pPr algn="ctr"/>
            <a:r>
              <a:rPr lang="en-US" dirty="0" smtClean="0">
                <a:solidFill>
                  <a:srgbClr val="000000"/>
                </a:solidFill>
                <a:latin typeface="IndernikGold"/>
                <a:cs typeface="IndernikGold"/>
              </a:rPr>
              <a:t>Words List</a:t>
            </a:r>
          </a:p>
          <a:p>
            <a:pPr algn="ctr"/>
            <a:r>
              <a:rPr lang="en-US" dirty="0" smtClean="0">
                <a:solidFill>
                  <a:srgbClr val="000000"/>
                </a:solidFill>
                <a:latin typeface="IndernikGold"/>
                <a:cs typeface="IndernikGold"/>
              </a:rPr>
              <a:t>Powerful words</a:t>
            </a:r>
            <a:endParaRPr lang="en-US" dirty="0">
              <a:solidFill>
                <a:srgbClr val="000000"/>
              </a:solidFill>
              <a:latin typeface="IndernikGold"/>
              <a:cs typeface="IndernikGold"/>
            </a:endParaRPr>
          </a:p>
        </p:txBody>
      </p:sp>
    </p:spTree>
    <p:extLst>
      <p:ext uri="{BB962C8B-B14F-4D97-AF65-F5344CB8AC3E}">
        <p14:creationId xmlns:p14="http://schemas.microsoft.com/office/powerpoint/2010/main" val="428136890"/>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ndernikGold"/>
                <a:cs typeface="IndernikGold"/>
              </a:rPr>
              <a:t>Industry Groups</a:t>
            </a:r>
            <a:endParaRPr lang="en-US" dirty="0">
              <a:latin typeface="IndernikGold"/>
              <a:cs typeface="IndernikGold"/>
            </a:endParaRPr>
          </a:p>
        </p:txBody>
      </p:sp>
      <p:sp>
        <p:nvSpPr>
          <p:cNvPr id="3" name="Content Placeholder 2"/>
          <p:cNvSpPr>
            <a:spLocks noGrp="1"/>
          </p:cNvSpPr>
          <p:nvPr>
            <p:ph idx="1"/>
          </p:nvPr>
        </p:nvSpPr>
        <p:spPr>
          <a:xfrm>
            <a:off x="457202" y="1687894"/>
            <a:ext cx="1631244" cy="1814689"/>
          </a:xfrm>
        </p:spPr>
        <p:txBody>
          <a:bodyPr>
            <a:normAutofit/>
          </a:bodyPr>
          <a:lstStyle/>
          <a:p>
            <a:pPr marL="0" indent="0" algn="ctr">
              <a:buNone/>
            </a:pPr>
            <a:r>
              <a:rPr lang="en-US" sz="2000" b="1" u="sng" dirty="0" smtClean="0">
                <a:solidFill>
                  <a:srgbClr val="FFFF00"/>
                </a:solidFill>
              </a:rPr>
              <a:t>Rap/Hip Hop </a:t>
            </a:r>
            <a:r>
              <a:rPr lang="en-US" sz="2000" dirty="0" smtClean="0"/>
              <a:t>Lorenzo</a:t>
            </a:r>
          </a:p>
          <a:p>
            <a:pPr marL="0" indent="0" algn="ctr">
              <a:buNone/>
            </a:pPr>
            <a:r>
              <a:rPr lang="en-US" sz="2000" dirty="0" smtClean="0"/>
              <a:t>Rachel Sp</a:t>
            </a:r>
            <a:r>
              <a:rPr lang="en-US" sz="2000" dirty="0"/>
              <a:t>. Tatyana</a:t>
            </a:r>
            <a:endParaRPr lang="en-US" sz="2000" dirty="0" smtClean="0"/>
          </a:p>
          <a:p>
            <a:pPr marL="0" indent="0" algn="ctr">
              <a:buNone/>
            </a:pPr>
            <a:r>
              <a:rPr lang="en-US" sz="2000" dirty="0" smtClean="0"/>
              <a:t>Austin</a:t>
            </a:r>
          </a:p>
          <a:p>
            <a:pPr marL="0" indent="0" algn="ctr">
              <a:buNone/>
            </a:pPr>
            <a:endParaRPr lang="en-US" sz="2000" dirty="0" smtClean="0"/>
          </a:p>
        </p:txBody>
      </p:sp>
      <p:sp>
        <p:nvSpPr>
          <p:cNvPr id="4" name="Content Placeholder 2"/>
          <p:cNvSpPr txBox="1">
            <a:spLocks/>
          </p:cNvSpPr>
          <p:nvPr/>
        </p:nvSpPr>
        <p:spPr>
          <a:xfrm>
            <a:off x="2226737" y="1600201"/>
            <a:ext cx="1930399" cy="237913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000" b="1" u="sng" dirty="0" smtClean="0">
                <a:solidFill>
                  <a:srgbClr val="FFFF00"/>
                </a:solidFill>
              </a:rPr>
              <a:t>Pop</a:t>
            </a:r>
            <a:endParaRPr lang="en-US" sz="2000" dirty="0" smtClean="0">
              <a:solidFill>
                <a:srgbClr val="FFFF00"/>
              </a:solidFill>
            </a:endParaRPr>
          </a:p>
          <a:p>
            <a:pPr marL="0" indent="0" algn="ctr">
              <a:buFont typeface="Arial" pitchFamily="34" charset="0"/>
              <a:buNone/>
            </a:pPr>
            <a:r>
              <a:rPr lang="en-US" sz="2000" dirty="0" smtClean="0"/>
              <a:t>James</a:t>
            </a:r>
          </a:p>
          <a:p>
            <a:pPr marL="0" indent="0" algn="ctr">
              <a:buFont typeface="Arial" pitchFamily="34" charset="0"/>
              <a:buNone/>
            </a:pPr>
            <a:r>
              <a:rPr lang="en-US" sz="2000" dirty="0" smtClean="0"/>
              <a:t>Jessie</a:t>
            </a:r>
          </a:p>
          <a:p>
            <a:pPr marL="0" indent="0" algn="ctr">
              <a:buFont typeface="Arial" pitchFamily="34" charset="0"/>
              <a:buNone/>
            </a:pPr>
            <a:r>
              <a:rPr lang="en-US" sz="2000" dirty="0" err="1" smtClean="0"/>
              <a:t>Remarie</a:t>
            </a:r>
            <a:endParaRPr lang="en-US" sz="2000" dirty="0" smtClean="0"/>
          </a:p>
          <a:p>
            <a:pPr marL="0" indent="0" algn="ctr">
              <a:buFont typeface="Arial" pitchFamily="34" charset="0"/>
              <a:buNone/>
            </a:pPr>
            <a:r>
              <a:rPr lang="en-US" sz="2000" dirty="0" smtClean="0"/>
              <a:t>Sierra</a:t>
            </a:r>
          </a:p>
          <a:p>
            <a:pPr marL="0" indent="0" algn="ctr">
              <a:buFont typeface="Arial" pitchFamily="34" charset="0"/>
              <a:buNone/>
            </a:pPr>
            <a:r>
              <a:rPr lang="en-US" sz="2000" dirty="0" smtClean="0"/>
              <a:t>Rachel </a:t>
            </a:r>
            <a:r>
              <a:rPr lang="en-US" sz="2000" dirty="0" err="1" smtClean="0"/>
              <a:t>Seg</a:t>
            </a:r>
            <a:r>
              <a:rPr lang="en-US" sz="2000" dirty="0" smtClean="0"/>
              <a:t>.</a:t>
            </a:r>
          </a:p>
        </p:txBody>
      </p:sp>
      <p:sp>
        <p:nvSpPr>
          <p:cNvPr id="5" name="Content Placeholder 2"/>
          <p:cNvSpPr txBox="1">
            <a:spLocks/>
          </p:cNvSpPr>
          <p:nvPr/>
        </p:nvSpPr>
        <p:spPr>
          <a:xfrm>
            <a:off x="6194779" y="1600201"/>
            <a:ext cx="1631244" cy="211102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000" b="1" u="sng" dirty="0" smtClean="0">
                <a:solidFill>
                  <a:srgbClr val="FFFF00"/>
                </a:solidFill>
              </a:rPr>
              <a:t>Rap/Hip Hop</a:t>
            </a:r>
            <a:endParaRPr lang="en-US" sz="2000" dirty="0" smtClean="0">
              <a:solidFill>
                <a:srgbClr val="FFFF00"/>
              </a:solidFill>
            </a:endParaRPr>
          </a:p>
          <a:p>
            <a:pPr marL="0" indent="0" algn="ctr">
              <a:buFont typeface="Arial" pitchFamily="34" charset="0"/>
              <a:buNone/>
            </a:pPr>
            <a:r>
              <a:rPr lang="en-US" sz="2000" dirty="0" err="1" smtClean="0"/>
              <a:t>Azali</a:t>
            </a:r>
            <a:endParaRPr lang="en-US" sz="2000" dirty="0" smtClean="0"/>
          </a:p>
          <a:p>
            <a:pPr marL="0" indent="0" algn="ctr">
              <a:buFont typeface="Arial" pitchFamily="34" charset="0"/>
              <a:buNone/>
            </a:pPr>
            <a:r>
              <a:rPr lang="en-US" sz="2000" dirty="0" err="1" smtClean="0"/>
              <a:t>Krystin</a:t>
            </a:r>
            <a:endParaRPr lang="en-US" sz="2000" dirty="0" smtClean="0"/>
          </a:p>
          <a:p>
            <a:pPr marL="0" indent="0" algn="ctr">
              <a:buFont typeface="Arial" pitchFamily="34" charset="0"/>
              <a:buNone/>
            </a:pPr>
            <a:r>
              <a:rPr lang="en-US" sz="2000" dirty="0" err="1" smtClean="0"/>
              <a:t>Makayla</a:t>
            </a:r>
            <a:endParaRPr lang="en-US" sz="2000" dirty="0" smtClean="0"/>
          </a:p>
          <a:p>
            <a:pPr marL="0" indent="0" algn="ctr">
              <a:buFont typeface="Arial" pitchFamily="34" charset="0"/>
              <a:buNone/>
            </a:pPr>
            <a:r>
              <a:rPr lang="en-US" sz="2000" dirty="0" err="1" smtClean="0"/>
              <a:t>Tiana</a:t>
            </a:r>
            <a:endParaRPr lang="en-US" sz="2000" dirty="0" smtClean="0"/>
          </a:p>
        </p:txBody>
      </p:sp>
      <p:sp>
        <p:nvSpPr>
          <p:cNvPr id="6" name="Content Placeholder 2"/>
          <p:cNvSpPr txBox="1">
            <a:spLocks/>
          </p:cNvSpPr>
          <p:nvPr/>
        </p:nvSpPr>
        <p:spPr>
          <a:xfrm>
            <a:off x="491069" y="4264378"/>
            <a:ext cx="1631244" cy="2111022"/>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000" b="1" u="sng" dirty="0" smtClean="0">
                <a:solidFill>
                  <a:srgbClr val="FFFF00"/>
                </a:solidFill>
              </a:rPr>
              <a:t>Indie</a:t>
            </a:r>
            <a:endParaRPr lang="en-US" sz="2000" dirty="0" smtClean="0">
              <a:solidFill>
                <a:srgbClr val="FFFF00"/>
              </a:solidFill>
            </a:endParaRPr>
          </a:p>
          <a:p>
            <a:pPr marL="0" indent="0" algn="ctr">
              <a:buFont typeface="Arial" pitchFamily="34" charset="0"/>
              <a:buNone/>
            </a:pPr>
            <a:r>
              <a:rPr lang="en-US" sz="2000" dirty="0" err="1" smtClean="0"/>
              <a:t>Jordin</a:t>
            </a:r>
            <a:endParaRPr lang="en-US" sz="2000" dirty="0" smtClean="0"/>
          </a:p>
          <a:p>
            <a:pPr marL="0" indent="0" algn="ctr">
              <a:buFont typeface="Arial" pitchFamily="34" charset="0"/>
              <a:buNone/>
            </a:pPr>
            <a:r>
              <a:rPr lang="en-US" sz="2000" dirty="0" smtClean="0"/>
              <a:t>Stephanie</a:t>
            </a:r>
          </a:p>
          <a:p>
            <a:pPr marL="0" indent="0" algn="ctr">
              <a:buFont typeface="Arial" pitchFamily="34" charset="0"/>
              <a:buNone/>
            </a:pPr>
            <a:r>
              <a:rPr lang="en-US" sz="2000" dirty="0" smtClean="0"/>
              <a:t>Rachelle</a:t>
            </a:r>
          </a:p>
          <a:p>
            <a:pPr marL="0" indent="0" algn="ctr">
              <a:buFont typeface="Arial" pitchFamily="34" charset="0"/>
              <a:buNone/>
            </a:pPr>
            <a:r>
              <a:rPr lang="en-US" sz="2000" dirty="0" err="1" smtClean="0"/>
              <a:t>Leiny</a:t>
            </a:r>
            <a:endParaRPr lang="en-US" sz="2000" dirty="0" smtClean="0"/>
          </a:p>
          <a:p>
            <a:pPr marL="0" indent="0" algn="ctr">
              <a:buFont typeface="Arial" pitchFamily="34" charset="0"/>
              <a:buNone/>
            </a:pPr>
            <a:r>
              <a:rPr lang="en-US" sz="2000" dirty="0" smtClean="0"/>
              <a:t>Steven</a:t>
            </a:r>
          </a:p>
          <a:p>
            <a:pPr marL="0" indent="0" algn="ctr">
              <a:buFont typeface="Arial" pitchFamily="34" charset="0"/>
              <a:buNone/>
            </a:pPr>
            <a:endParaRPr lang="en-US" sz="2000" dirty="0" smtClean="0"/>
          </a:p>
        </p:txBody>
      </p:sp>
      <p:sp>
        <p:nvSpPr>
          <p:cNvPr id="7" name="Content Placeholder 2"/>
          <p:cNvSpPr txBox="1">
            <a:spLocks/>
          </p:cNvSpPr>
          <p:nvPr/>
        </p:nvSpPr>
        <p:spPr>
          <a:xfrm>
            <a:off x="3191935" y="4264378"/>
            <a:ext cx="1631244" cy="2111022"/>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000" b="1" u="sng" dirty="0" smtClean="0">
                <a:solidFill>
                  <a:srgbClr val="FFFF00"/>
                </a:solidFill>
              </a:rPr>
              <a:t>Alternative</a:t>
            </a:r>
            <a:endParaRPr lang="en-US" sz="2000" dirty="0" smtClean="0">
              <a:solidFill>
                <a:srgbClr val="FFFF00"/>
              </a:solidFill>
            </a:endParaRPr>
          </a:p>
          <a:p>
            <a:pPr marL="0" indent="0" algn="ctr">
              <a:buFont typeface="Arial" pitchFamily="34" charset="0"/>
              <a:buNone/>
            </a:pPr>
            <a:r>
              <a:rPr lang="en-US" sz="2000" dirty="0" smtClean="0"/>
              <a:t>Taylor</a:t>
            </a:r>
          </a:p>
          <a:p>
            <a:pPr marL="0" indent="0" algn="ctr">
              <a:buFont typeface="Arial" pitchFamily="34" charset="0"/>
              <a:buNone/>
            </a:pPr>
            <a:r>
              <a:rPr lang="en-US" sz="2000" dirty="0" smtClean="0"/>
              <a:t>Melissa</a:t>
            </a:r>
          </a:p>
          <a:p>
            <a:pPr marL="0" indent="0" algn="ctr">
              <a:buFont typeface="Arial" pitchFamily="34" charset="0"/>
              <a:buNone/>
            </a:pPr>
            <a:r>
              <a:rPr lang="en-US" sz="2000" dirty="0" smtClean="0"/>
              <a:t>Marta</a:t>
            </a:r>
          </a:p>
          <a:p>
            <a:pPr marL="0" indent="0" algn="ctr">
              <a:buFont typeface="Arial" pitchFamily="34" charset="0"/>
              <a:buNone/>
            </a:pPr>
            <a:r>
              <a:rPr lang="en-US" sz="2000" dirty="0" smtClean="0"/>
              <a:t>Karen</a:t>
            </a:r>
          </a:p>
          <a:p>
            <a:pPr marL="0" indent="0" algn="ctr">
              <a:buFont typeface="Arial" pitchFamily="34" charset="0"/>
              <a:buNone/>
            </a:pPr>
            <a:r>
              <a:rPr lang="en-US" sz="2000" dirty="0" smtClean="0"/>
              <a:t>Reed</a:t>
            </a:r>
          </a:p>
          <a:p>
            <a:pPr marL="0" indent="0" algn="ctr">
              <a:buFont typeface="Arial" pitchFamily="34" charset="0"/>
              <a:buNone/>
            </a:pPr>
            <a:endParaRPr lang="en-US" sz="2000" dirty="0" smtClean="0"/>
          </a:p>
        </p:txBody>
      </p:sp>
      <p:sp>
        <p:nvSpPr>
          <p:cNvPr id="8" name="Content Placeholder 2"/>
          <p:cNvSpPr txBox="1">
            <a:spLocks/>
          </p:cNvSpPr>
          <p:nvPr/>
        </p:nvSpPr>
        <p:spPr>
          <a:xfrm>
            <a:off x="5596915" y="4264378"/>
            <a:ext cx="1631244" cy="211102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000" b="1" u="sng" dirty="0" smtClean="0">
                <a:solidFill>
                  <a:srgbClr val="FFFF00"/>
                </a:solidFill>
              </a:rPr>
              <a:t>Rap/Hip Hop</a:t>
            </a:r>
            <a:endParaRPr lang="en-US" sz="2000" dirty="0" smtClean="0">
              <a:solidFill>
                <a:srgbClr val="FFFF00"/>
              </a:solidFill>
            </a:endParaRPr>
          </a:p>
          <a:p>
            <a:pPr marL="0" indent="0" algn="ctr">
              <a:buFont typeface="Arial" pitchFamily="34" charset="0"/>
              <a:buNone/>
            </a:pPr>
            <a:r>
              <a:rPr lang="en-US" sz="2000" dirty="0" smtClean="0"/>
              <a:t>Vincent</a:t>
            </a:r>
          </a:p>
          <a:p>
            <a:pPr marL="0" indent="0" algn="ctr">
              <a:buFont typeface="Arial" pitchFamily="34" charset="0"/>
              <a:buNone/>
            </a:pPr>
            <a:r>
              <a:rPr lang="en-US" sz="2000" dirty="0" smtClean="0"/>
              <a:t>Cynthia</a:t>
            </a:r>
          </a:p>
          <a:p>
            <a:pPr marL="0" indent="0" algn="ctr">
              <a:buNone/>
            </a:pPr>
            <a:r>
              <a:rPr lang="en-US" sz="2000" dirty="0"/>
              <a:t>Emily</a:t>
            </a:r>
            <a:endParaRPr lang="en-US" sz="2000" dirty="0" smtClean="0"/>
          </a:p>
          <a:p>
            <a:pPr marL="0" indent="0" algn="ctr">
              <a:buNone/>
            </a:pPr>
            <a:r>
              <a:rPr lang="en-US" sz="2000" dirty="0" err="1"/>
              <a:t>Zionne</a:t>
            </a:r>
            <a:endParaRPr lang="en-US" sz="2000" dirty="0" smtClean="0"/>
          </a:p>
          <a:p>
            <a:pPr marL="0" indent="0" algn="ctr">
              <a:buFont typeface="Arial" pitchFamily="34" charset="0"/>
              <a:buNone/>
            </a:pPr>
            <a:endParaRPr lang="en-US" sz="2000" dirty="0" smtClean="0"/>
          </a:p>
        </p:txBody>
      </p:sp>
      <p:sp>
        <p:nvSpPr>
          <p:cNvPr id="9" name="Content Placeholder 2"/>
          <p:cNvSpPr txBox="1">
            <a:spLocks/>
          </p:cNvSpPr>
          <p:nvPr/>
        </p:nvSpPr>
        <p:spPr>
          <a:xfrm>
            <a:off x="4157134" y="1600201"/>
            <a:ext cx="1930399" cy="237913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000" b="1" u="sng" dirty="0" smtClean="0">
                <a:solidFill>
                  <a:srgbClr val="FFFF00"/>
                </a:solidFill>
              </a:rPr>
              <a:t>Rock</a:t>
            </a:r>
            <a:endParaRPr lang="en-US" sz="2000" dirty="0" smtClean="0">
              <a:solidFill>
                <a:srgbClr val="FFFF00"/>
              </a:solidFill>
            </a:endParaRPr>
          </a:p>
          <a:p>
            <a:pPr marL="0" indent="0" algn="ctr">
              <a:buFont typeface="Arial" pitchFamily="34" charset="0"/>
              <a:buNone/>
            </a:pPr>
            <a:r>
              <a:rPr lang="en-US" sz="2000" dirty="0" smtClean="0"/>
              <a:t>Aaron</a:t>
            </a:r>
          </a:p>
          <a:p>
            <a:pPr marL="0" indent="0" algn="ctr">
              <a:buFont typeface="Arial" pitchFamily="34" charset="0"/>
              <a:buNone/>
            </a:pPr>
            <a:r>
              <a:rPr lang="en-US" sz="2000" dirty="0" err="1" smtClean="0"/>
              <a:t>Nic</a:t>
            </a:r>
            <a:endParaRPr lang="en-US" sz="2000" dirty="0" smtClean="0"/>
          </a:p>
          <a:p>
            <a:pPr marL="0" indent="0" algn="ctr">
              <a:buFont typeface="Arial" pitchFamily="34" charset="0"/>
              <a:buNone/>
            </a:pPr>
            <a:r>
              <a:rPr lang="en-US" sz="2000" dirty="0" smtClean="0"/>
              <a:t>Alfonso</a:t>
            </a:r>
          </a:p>
          <a:p>
            <a:pPr marL="0" indent="0" algn="ctr">
              <a:buNone/>
            </a:pPr>
            <a:r>
              <a:rPr lang="en-US" sz="2000" dirty="0" smtClean="0"/>
              <a:t>Arturo</a:t>
            </a:r>
          </a:p>
          <a:p>
            <a:pPr marL="0" indent="0" algn="ctr">
              <a:buNone/>
            </a:pPr>
            <a:r>
              <a:rPr lang="en-US" sz="2000" dirty="0" err="1" smtClean="0"/>
              <a:t>Shayna</a:t>
            </a:r>
            <a:endParaRPr lang="en-US" sz="2000" dirty="0" smtClean="0"/>
          </a:p>
        </p:txBody>
      </p:sp>
      <p:sp>
        <p:nvSpPr>
          <p:cNvPr id="10" name="Rectangle 9"/>
          <p:cNvSpPr/>
          <p:nvPr/>
        </p:nvSpPr>
        <p:spPr>
          <a:xfrm>
            <a:off x="1007084" y="1459632"/>
            <a:ext cx="597414" cy="369332"/>
          </a:xfrm>
          <a:prstGeom prst="rect">
            <a:avLst/>
          </a:prstGeom>
        </p:spPr>
        <p:txBody>
          <a:bodyPr wrap="none">
            <a:spAutoFit/>
          </a:bodyPr>
          <a:lstStyle/>
          <a:p>
            <a:r>
              <a:rPr lang="en-US" dirty="0" smtClean="0">
                <a:solidFill>
                  <a:schemeClr val="bg2">
                    <a:lumMod val="40000"/>
                    <a:lumOff val="60000"/>
                  </a:schemeClr>
                </a:solidFill>
              </a:rPr>
              <a:t>9:25</a:t>
            </a:r>
            <a:endParaRPr lang="en-US" dirty="0">
              <a:solidFill>
                <a:schemeClr val="bg2">
                  <a:lumMod val="40000"/>
                  <a:lumOff val="60000"/>
                </a:schemeClr>
              </a:solidFill>
            </a:endParaRPr>
          </a:p>
        </p:txBody>
      </p:sp>
      <p:sp>
        <p:nvSpPr>
          <p:cNvPr id="11" name="Rectangle 10"/>
          <p:cNvSpPr/>
          <p:nvPr/>
        </p:nvSpPr>
        <p:spPr>
          <a:xfrm>
            <a:off x="2893228" y="1298805"/>
            <a:ext cx="597414" cy="369332"/>
          </a:xfrm>
          <a:prstGeom prst="rect">
            <a:avLst/>
          </a:prstGeom>
        </p:spPr>
        <p:txBody>
          <a:bodyPr wrap="none">
            <a:spAutoFit/>
          </a:bodyPr>
          <a:lstStyle/>
          <a:p>
            <a:r>
              <a:rPr lang="en-US" dirty="0" smtClean="0">
                <a:solidFill>
                  <a:schemeClr val="bg2">
                    <a:lumMod val="40000"/>
                    <a:lumOff val="60000"/>
                  </a:schemeClr>
                </a:solidFill>
              </a:rPr>
              <a:t>9:35</a:t>
            </a:r>
            <a:endParaRPr lang="en-US" dirty="0">
              <a:solidFill>
                <a:schemeClr val="bg2">
                  <a:lumMod val="40000"/>
                  <a:lumOff val="60000"/>
                </a:schemeClr>
              </a:solidFill>
            </a:endParaRPr>
          </a:p>
        </p:txBody>
      </p:sp>
      <p:sp>
        <p:nvSpPr>
          <p:cNvPr id="12" name="Rectangle 11"/>
          <p:cNvSpPr/>
          <p:nvPr/>
        </p:nvSpPr>
        <p:spPr>
          <a:xfrm>
            <a:off x="4823179" y="1274966"/>
            <a:ext cx="597414" cy="369332"/>
          </a:xfrm>
          <a:prstGeom prst="rect">
            <a:avLst/>
          </a:prstGeom>
        </p:spPr>
        <p:txBody>
          <a:bodyPr wrap="none">
            <a:spAutoFit/>
          </a:bodyPr>
          <a:lstStyle/>
          <a:p>
            <a:r>
              <a:rPr lang="en-US" dirty="0" smtClean="0">
                <a:solidFill>
                  <a:schemeClr val="bg2">
                    <a:lumMod val="40000"/>
                    <a:lumOff val="60000"/>
                  </a:schemeClr>
                </a:solidFill>
              </a:rPr>
              <a:t>9:45</a:t>
            </a:r>
            <a:endParaRPr lang="en-US" dirty="0">
              <a:solidFill>
                <a:schemeClr val="bg2">
                  <a:lumMod val="40000"/>
                  <a:lumOff val="60000"/>
                </a:schemeClr>
              </a:solidFill>
            </a:endParaRPr>
          </a:p>
        </p:txBody>
      </p:sp>
      <p:sp>
        <p:nvSpPr>
          <p:cNvPr id="13" name="Rectangle 12"/>
          <p:cNvSpPr/>
          <p:nvPr/>
        </p:nvSpPr>
        <p:spPr>
          <a:xfrm>
            <a:off x="6630745" y="1251506"/>
            <a:ext cx="597414" cy="369332"/>
          </a:xfrm>
          <a:prstGeom prst="rect">
            <a:avLst/>
          </a:prstGeom>
        </p:spPr>
        <p:txBody>
          <a:bodyPr wrap="none">
            <a:spAutoFit/>
          </a:bodyPr>
          <a:lstStyle/>
          <a:p>
            <a:r>
              <a:rPr lang="en-US" dirty="0" smtClean="0">
                <a:solidFill>
                  <a:schemeClr val="bg2">
                    <a:lumMod val="40000"/>
                    <a:lumOff val="60000"/>
                  </a:schemeClr>
                </a:solidFill>
              </a:rPr>
              <a:t>9:55</a:t>
            </a:r>
            <a:endParaRPr lang="en-US" dirty="0">
              <a:solidFill>
                <a:schemeClr val="bg2">
                  <a:lumMod val="40000"/>
                  <a:lumOff val="60000"/>
                </a:schemeClr>
              </a:solidFill>
            </a:endParaRPr>
          </a:p>
        </p:txBody>
      </p:sp>
      <p:sp>
        <p:nvSpPr>
          <p:cNvPr id="14" name="Rectangle 13"/>
          <p:cNvSpPr/>
          <p:nvPr/>
        </p:nvSpPr>
        <p:spPr>
          <a:xfrm>
            <a:off x="1007084" y="3833840"/>
            <a:ext cx="714408" cy="369332"/>
          </a:xfrm>
          <a:prstGeom prst="rect">
            <a:avLst/>
          </a:prstGeom>
        </p:spPr>
        <p:txBody>
          <a:bodyPr wrap="none">
            <a:spAutoFit/>
          </a:bodyPr>
          <a:lstStyle/>
          <a:p>
            <a:r>
              <a:rPr lang="en-US" dirty="0" smtClean="0">
                <a:solidFill>
                  <a:schemeClr val="bg2">
                    <a:lumMod val="40000"/>
                    <a:lumOff val="60000"/>
                  </a:schemeClr>
                </a:solidFill>
              </a:rPr>
              <a:t>10:05</a:t>
            </a:r>
            <a:endParaRPr lang="en-US" dirty="0">
              <a:solidFill>
                <a:schemeClr val="bg2">
                  <a:lumMod val="40000"/>
                  <a:lumOff val="60000"/>
                </a:schemeClr>
              </a:solidFill>
            </a:endParaRPr>
          </a:p>
        </p:txBody>
      </p:sp>
      <p:sp>
        <p:nvSpPr>
          <p:cNvPr id="15" name="Rectangle 14"/>
          <p:cNvSpPr/>
          <p:nvPr/>
        </p:nvSpPr>
        <p:spPr>
          <a:xfrm>
            <a:off x="3726167" y="3979333"/>
            <a:ext cx="714408" cy="369332"/>
          </a:xfrm>
          <a:prstGeom prst="rect">
            <a:avLst/>
          </a:prstGeom>
        </p:spPr>
        <p:txBody>
          <a:bodyPr wrap="none">
            <a:spAutoFit/>
          </a:bodyPr>
          <a:lstStyle/>
          <a:p>
            <a:r>
              <a:rPr lang="en-US" dirty="0" smtClean="0">
                <a:solidFill>
                  <a:schemeClr val="bg2">
                    <a:lumMod val="40000"/>
                    <a:lumOff val="60000"/>
                  </a:schemeClr>
                </a:solidFill>
              </a:rPr>
              <a:t>10:15</a:t>
            </a:r>
            <a:endParaRPr lang="en-US" dirty="0">
              <a:solidFill>
                <a:schemeClr val="bg2">
                  <a:lumMod val="40000"/>
                  <a:lumOff val="60000"/>
                </a:schemeClr>
              </a:solidFill>
            </a:endParaRPr>
          </a:p>
        </p:txBody>
      </p:sp>
      <p:sp>
        <p:nvSpPr>
          <p:cNvPr id="16" name="Rectangle 15"/>
          <p:cNvSpPr/>
          <p:nvPr/>
        </p:nvSpPr>
        <p:spPr>
          <a:xfrm>
            <a:off x="6103757" y="3874234"/>
            <a:ext cx="714408" cy="369332"/>
          </a:xfrm>
          <a:prstGeom prst="rect">
            <a:avLst/>
          </a:prstGeom>
        </p:spPr>
        <p:txBody>
          <a:bodyPr wrap="none">
            <a:spAutoFit/>
          </a:bodyPr>
          <a:lstStyle/>
          <a:p>
            <a:r>
              <a:rPr lang="en-US" dirty="0" smtClean="0">
                <a:solidFill>
                  <a:schemeClr val="bg2">
                    <a:lumMod val="40000"/>
                    <a:lumOff val="60000"/>
                  </a:schemeClr>
                </a:solidFill>
              </a:rPr>
              <a:t>10:25</a:t>
            </a:r>
            <a:endParaRPr lang="en-US" dirty="0">
              <a:solidFill>
                <a:schemeClr val="bg2">
                  <a:lumMod val="40000"/>
                  <a:lumOff val="60000"/>
                </a:schemeClr>
              </a:solidFill>
            </a:endParaRPr>
          </a:p>
        </p:txBody>
      </p:sp>
    </p:spTree>
    <p:extLst>
      <p:ext uri="{BB962C8B-B14F-4D97-AF65-F5344CB8AC3E}">
        <p14:creationId xmlns:p14="http://schemas.microsoft.com/office/powerpoint/2010/main" val="63985721"/>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ndernikGold"/>
                <a:cs typeface="IndernikGold"/>
              </a:rPr>
              <a:t>Industry Groups</a:t>
            </a:r>
            <a:endParaRPr lang="en-US" dirty="0">
              <a:latin typeface="IndernikGold"/>
              <a:cs typeface="IndernikGold"/>
            </a:endParaRPr>
          </a:p>
        </p:txBody>
      </p:sp>
      <p:sp>
        <p:nvSpPr>
          <p:cNvPr id="3" name="Content Placeholder 2"/>
          <p:cNvSpPr>
            <a:spLocks noGrp="1"/>
          </p:cNvSpPr>
          <p:nvPr>
            <p:ph idx="1"/>
          </p:nvPr>
        </p:nvSpPr>
        <p:spPr>
          <a:xfrm>
            <a:off x="708378" y="1620839"/>
            <a:ext cx="1631244" cy="1814689"/>
          </a:xfrm>
        </p:spPr>
        <p:txBody>
          <a:bodyPr>
            <a:normAutofit fontScale="92500" lnSpcReduction="20000"/>
          </a:bodyPr>
          <a:lstStyle/>
          <a:p>
            <a:pPr marL="0" indent="0" algn="ctr">
              <a:buNone/>
            </a:pPr>
            <a:r>
              <a:rPr lang="en-US" sz="2000" b="1" u="sng" dirty="0" smtClean="0">
                <a:solidFill>
                  <a:srgbClr val="FFFF00"/>
                </a:solidFill>
              </a:rPr>
              <a:t>Rap/Hip Hop:  </a:t>
            </a:r>
            <a:r>
              <a:rPr lang="en-US" sz="2000" dirty="0" smtClean="0"/>
              <a:t>Brian</a:t>
            </a:r>
          </a:p>
          <a:p>
            <a:pPr marL="0" indent="0" algn="ctr">
              <a:buNone/>
            </a:pPr>
            <a:r>
              <a:rPr lang="en-US" sz="2000" dirty="0" smtClean="0"/>
              <a:t>Karina</a:t>
            </a:r>
          </a:p>
          <a:p>
            <a:pPr marL="0" indent="0" algn="ctr">
              <a:buNone/>
            </a:pPr>
            <a:r>
              <a:rPr lang="en-US" sz="2000" dirty="0" err="1" smtClean="0"/>
              <a:t>Ariana</a:t>
            </a:r>
            <a:endParaRPr lang="en-US" sz="2000" dirty="0" smtClean="0"/>
          </a:p>
          <a:p>
            <a:pPr marL="0" indent="0" algn="ctr">
              <a:buNone/>
            </a:pPr>
            <a:r>
              <a:rPr lang="en-US" sz="2000" dirty="0" smtClean="0"/>
              <a:t>Mariana</a:t>
            </a:r>
          </a:p>
          <a:p>
            <a:pPr marL="0" indent="0" algn="ctr">
              <a:buNone/>
            </a:pPr>
            <a:r>
              <a:rPr lang="en-US" sz="2000" dirty="0" smtClean="0"/>
              <a:t>Melissa</a:t>
            </a:r>
          </a:p>
        </p:txBody>
      </p:sp>
      <p:sp>
        <p:nvSpPr>
          <p:cNvPr id="4" name="Content Placeholder 2"/>
          <p:cNvSpPr txBox="1">
            <a:spLocks/>
          </p:cNvSpPr>
          <p:nvPr/>
        </p:nvSpPr>
        <p:spPr>
          <a:xfrm>
            <a:off x="2503315" y="1600201"/>
            <a:ext cx="1930399" cy="237913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000" b="1" u="sng" dirty="0" smtClean="0">
                <a:solidFill>
                  <a:srgbClr val="FFFF00"/>
                </a:solidFill>
              </a:rPr>
              <a:t>Pop</a:t>
            </a:r>
            <a:endParaRPr lang="en-US" sz="2000" dirty="0" smtClean="0">
              <a:solidFill>
                <a:srgbClr val="FFFF00"/>
              </a:solidFill>
            </a:endParaRPr>
          </a:p>
          <a:p>
            <a:pPr marL="0" indent="0" algn="ctr">
              <a:buFont typeface="Arial" pitchFamily="34" charset="0"/>
              <a:buNone/>
            </a:pPr>
            <a:r>
              <a:rPr lang="en-US" sz="2000" dirty="0" smtClean="0"/>
              <a:t>Daisy G</a:t>
            </a:r>
          </a:p>
          <a:p>
            <a:pPr marL="0" indent="0" algn="ctr">
              <a:buFont typeface="Arial" pitchFamily="34" charset="0"/>
              <a:buNone/>
            </a:pPr>
            <a:r>
              <a:rPr lang="en-US" sz="2000" dirty="0" smtClean="0"/>
              <a:t>Casey</a:t>
            </a:r>
          </a:p>
          <a:p>
            <a:pPr marL="0" indent="0" algn="ctr">
              <a:buFont typeface="Arial" pitchFamily="34" charset="0"/>
              <a:buNone/>
            </a:pPr>
            <a:r>
              <a:rPr lang="en-US" sz="2000" dirty="0" err="1" smtClean="0"/>
              <a:t>Brittaney</a:t>
            </a:r>
            <a:endParaRPr lang="en-US" sz="2000" dirty="0" smtClean="0"/>
          </a:p>
          <a:p>
            <a:pPr marL="0" indent="0" algn="ctr">
              <a:buNone/>
            </a:pPr>
            <a:r>
              <a:rPr lang="en-US" sz="2000" dirty="0" err="1"/>
              <a:t>Stephany</a:t>
            </a:r>
            <a:endParaRPr lang="en-US" sz="2000" dirty="0" smtClean="0"/>
          </a:p>
        </p:txBody>
      </p:sp>
      <p:sp>
        <p:nvSpPr>
          <p:cNvPr id="5" name="Content Placeholder 2"/>
          <p:cNvSpPr txBox="1">
            <a:spLocks/>
          </p:cNvSpPr>
          <p:nvPr/>
        </p:nvSpPr>
        <p:spPr>
          <a:xfrm>
            <a:off x="4676427" y="1619956"/>
            <a:ext cx="1631244" cy="211102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000" b="1" u="sng" dirty="0" smtClean="0">
                <a:solidFill>
                  <a:srgbClr val="FFFF00"/>
                </a:solidFill>
              </a:rPr>
              <a:t>Rap/Hip Hop</a:t>
            </a:r>
          </a:p>
          <a:p>
            <a:pPr marL="0" indent="0" algn="ctr">
              <a:buNone/>
            </a:pPr>
            <a:r>
              <a:rPr lang="en-US" sz="2000" dirty="0" smtClean="0"/>
              <a:t>Kaitlin</a:t>
            </a:r>
          </a:p>
          <a:p>
            <a:pPr marL="0" indent="0" algn="ctr">
              <a:buNone/>
            </a:pPr>
            <a:r>
              <a:rPr lang="en-US" sz="2000" dirty="0" smtClean="0"/>
              <a:t>David</a:t>
            </a:r>
          </a:p>
          <a:p>
            <a:pPr marL="0" indent="0" algn="ctr">
              <a:buNone/>
            </a:pPr>
            <a:r>
              <a:rPr lang="en-US" sz="2000" dirty="0" err="1" smtClean="0"/>
              <a:t>Hilario</a:t>
            </a:r>
            <a:endParaRPr lang="en-US" sz="2000" dirty="0" smtClean="0"/>
          </a:p>
          <a:p>
            <a:pPr marL="0" indent="0" algn="ctr">
              <a:buNone/>
            </a:pPr>
            <a:r>
              <a:rPr lang="en-US" sz="2000" dirty="0"/>
              <a:t>Jose</a:t>
            </a:r>
          </a:p>
          <a:p>
            <a:pPr marL="0" indent="0" algn="ctr">
              <a:buNone/>
            </a:pPr>
            <a:endParaRPr lang="en-US" sz="2000" dirty="0"/>
          </a:p>
          <a:p>
            <a:pPr marL="0" indent="0" algn="ctr">
              <a:buNone/>
            </a:pPr>
            <a:endParaRPr lang="en-US" sz="2000" dirty="0"/>
          </a:p>
          <a:p>
            <a:pPr marL="0" indent="0" algn="ctr">
              <a:buFont typeface="Arial" pitchFamily="34" charset="0"/>
              <a:buNone/>
            </a:pPr>
            <a:endParaRPr lang="en-US" sz="2000" b="1" u="sng" dirty="0" smtClean="0">
              <a:solidFill>
                <a:srgbClr val="FFFF00"/>
              </a:solidFill>
            </a:endParaRPr>
          </a:p>
        </p:txBody>
      </p:sp>
      <p:sp>
        <p:nvSpPr>
          <p:cNvPr id="7" name="Content Placeholder 2"/>
          <p:cNvSpPr txBox="1">
            <a:spLocks/>
          </p:cNvSpPr>
          <p:nvPr/>
        </p:nvSpPr>
        <p:spPr>
          <a:xfrm>
            <a:off x="457201" y="4182534"/>
            <a:ext cx="1631244" cy="211102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000" b="1" u="sng" dirty="0" smtClean="0">
                <a:solidFill>
                  <a:srgbClr val="FFFF00"/>
                </a:solidFill>
              </a:rPr>
              <a:t>Alternative</a:t>
            </a:r>
            <a:endParaRPr lang="en-US" sz="2000" dirty="0" smtClean="0">
              <a:solidFill>
                <a:srgbClr val="FFFF00"/>
              </a:solidFill>
            </a:endParaRPr>
          </a:p>
          <a:p>
            <a:pPr marL="0" indent="0" algn="ctr">
              <a:buFont typeface="Arial" pitchFamily="34" charset="0"/>
              <a:buNone/>
            </a:pPr>
            <a:r>
              <a:rPr lang="en-US" sz="2000" dirty="0" smtClean="0"/>
              <a:t>Diana</a:t>
            </a:r>
          </a:p>
          <a:p>
            <a:pPr marL="0" indent="0" algn="ctr">
              <a:buFont typeface="Arial" pitchFamily="34" charset="0"/>
              <a:buNone/>
            </a:pPr>
            <a:r>
              <a:rPr lang="en-US" sz="2000" dirty="0" smtClean="0"/>
              <a:t>Samantha</a:t>
            </a:r>
          </a:p>
          <a:p>
            <a:pPr marL="0" indent="0" algn="ctr">
              <a:buFont typeface="Arial" pitchFamily="34" charset="0"/>
              <a:buNone/>
            </a:pPr>
            <a:r>
              <a:rPr lang="en-US" sz="2000" dirty="0" smtClean="0"/>
              <a:t>Cristina</a:t>
            </a:r>
          </a:p>
          <a:p>
            <a:pPr marL="0" indent="0" algn="ctr">
              <a:buFont typeface="Arial" pitchFamily="34" charset="0"/>
              <a:buNone/>
            </a:pPr>
            <a:endParaRPr lang="en-US" sz="2000" dirty="0" smtClean="0"/>
          </a:p>
          <a:p>
            <a:pPr marL="0" indent="0" algn="ctr">
              <a:buFont typeface="Arial" pitchFamily="34" charset="0"/>
              <a:buNone/>
            </a:pPr>
            <a:endParaRPr lang="en-US" sz="2000" dirty="0" smtClean="0"/>
          </a:p>
          <a:p>
            <a:pPr marL="0" indent="0" algn="ctr">
              <a:buFont typeface="Arial" pitchFamily="34" charset="0"/>
              <a:buNone/>
            </a:pPr>
            <a:endParaRPr lang="en-US" sz="2000" dirty="0" smtClean="0"/>
          </a:p>
          <a:p>
            <a:pPr marL="0" indent="0" algn="ctr">
              <a:buFont typeface="Arial" pitchFamily="34" charset="0"/>
              <a:buNone/>
            </a:pPr>
            <a:endParaRPr lang="en-US" sz="2000" dirty="0" smtClean="0"/>
          </a:p>
          <a:p>
            <a:pPr marL="0" indent="0" algn="ctr">
              <a:buFont typeface="Arial" pitchFamily="34" charset="0"/>
              <a:buNone/>
            </a:pPr>
            <a:endParaRPr lang="en-US" sz="2000" dirty="0" smtClean="0"/>
          </a:p>
        </p:txBody>
      </p:sp>
      <p:sp>
        <p:nvSpPr>
          <p:cNvPr id="8" name="Content Placeholder 2"/>
          <p:cNvSpPr txBox="1">
            <a:spLocks/>
          </p:cNvSpPr>
          <p:nvPr/>
        </p:nvSpPr>
        <p:spPr>
          <a:xfrm>
            <a:off x="6604003" y="4264378"/>
            <a:ext cx="1631244" cy="211102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000" b="1" u="sng" dirty="0" smtClean="0">
                <a:solidFill>
                  <a:srgbClr val="FFFF00"/>
                </a:solidFill>
              </a:rPr>
              <a:t>Rap/Hip Hop</a:t>
            </a:r>
            <a:endParaRPr lang="en-US" sz="2000" dirty="0" smtClean="0">
              <a:solidFill>
                <a:srgbClr val="FFFF00"/>
              </a:solidFill>
            </a:endParaRPr>
          </a:p>
          <a:p>
            <a:pPr marL="0" indent="0" algn="ctr">
              <a:buFont typeface="Arial" pitchFamily="34" charset="0"/>
              <a:buNone/>
            </a:pPr>
            <a:r>
              <a:rPr lang="en-US" sz="2000" dirty="0" err="1" smtClean="0"/>
              <a:t>Jasmin</a:t>
            </a:r>
            <a:endParaRPr lang="en-US" sz="2000" dirty="0" smtClean="0"/>
          </a:p>
          <a:p>
            <a:pPr marL="0" indent="0" algn="ctr">
              <a:buFont typeface="Arial" pitchFamily="34" charset="0"/>
              <a:buNone/>
            </a:pPr>
            <a:r>
              <a:rPr lang="en-US" sz="2000" dirty="0" err="1" smtClean="0"/>
              <a:t>Jannely</a:t>
            </a:r>
            <a:r>
              <a:rPr lang="en-US" sz="2000" dirty="0" smtClean="0"/>
              <a:t> </a:t>
            </a:r>
          </a:p>
          <a:p>
            <a:pPr marL="0" indent="0" algn="ctr">
              <a:buFont typeface="Arial" pitchFamily="34" charset="0"/>
              <a:buNone/>
            </a:pPr>
            <a:r>
              <a:rPr lang="en-US" sz="2000" dirty="0" smtClean="0"/>
              <a:t>Kimberly</a:t>
            </a:r>
          </a:p>
          <a:p>
            <a:pPr marL="0" indent="0" algn="ctr">
              <a:buFont typeface="Arial" pitchFamily="34" charset="0"/>
              <a:buNone/>
            </a:pPr>
            <a:r>
              <a:rPr lang="en-US" sz="2000" dirty="0" err="1" smtClean="0"/>
              <a:t>Moises</a:t>
            </a:r>
            <a:endParaRPr lang="en-US" sz="2000" dirty="0" smtClean="0"/>
          </a:p>
        </p:txBody>
      </p:sp>
      <p:sp>
        <p:nvSpPr>
          <p:cNvPr id="10" name="Content Placeholder 2"/>
          <p:cNvSpPr txBox="1">
            <a:spLocks/>
          </p:cNvSpPr>
          <p:nvPr/>
        </p:nvSpPr>
        <p:spPr>
          <a:xfrm>
            <a:off x="4549426" y="4182534"/>
            <a:ext cx="1631244" cy="2111022"/>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000" b="1" u="sng" dirty="0" smtClean="0">
                <a:solidFill>
                  <a:srgbClr val="FFFF00"/>
                </a:solidFill>
              </a:rPr>
              <a:t>Alternative/Indie</a:t>
            </a:r>
            <a:endParaRPr lang="en-US" sz="2000" dirty="0" smtClean="0">
              <a:solidFill>
                <a:srgbClr val="FFFF00"/>
              </a:solidFill>
            </a:endParaRPr>
          </a:p>
          <a:p>
            <a:pPr marL="0" indent="0" algn="ctr">
              <a:buFont typeface="Arial" pitchFamily="34" charset="0"/>
              <a:buNone/>
            </a:pPr>
            <a:r>
              <a:rPr lang="en-US" sz="2000" dirty="0" smtClean="0"/>
              <a:t>Jacob</a:t>
            </a:r>
          </a:p>
          <a:p>
            <a:pPr marL="0" indent="0" algn="ctr">
              <a:buFont typeface="Arial" pitchFamily="34" charset="0"/>
              <a:buNone/>
            </a:pPr>
            <a:r>
              <a:rPr lang="en-US" sz="2000" dirty="0" err="1" smtClean="0"/>
              <a:t>Danitza</a:t>
            </a:r>
            <a:endParaRPr lang="en-US" sz="2000" dirty="0" smtClean="0"/>
          </a:p>
          <a:p>
            <a:pPr marL="0" indent="0" algn="ctr">
              <a:buFont typeface="Arial" pitchFamily="34" charset="0"/>
              <a:buNone/>
            </a:pPr>
            <a:r>
              <a:rPr lang="en-US" sz="2000" dirty="0" err="1" smtClean="0"/>
              <a:t>Joselyn</a:t>
            </a:r>
            <a:endParaRPr lang="en-US" sz="2000" dirty="0" smtClean="0"/>
          </a:p>
          <a:p>
            <a:pPr marL="0" indent="0" algn="ctr">
              <a:buFont typeface="Arial" pitchFamily="34" charset="0"/>
              <a:buNone/>
            </a:pPr>
            <a:r>
              <a:rPr lang="en-US" sz="2000" dirty="0" smtClean="0"/>
              <a:t>Valerie G</a:t>
            </a:r>
          </a:p>
        </p:txBody>
      </p:sp>
      <p:sp>
        <p:nvSpPr>
          <p:cNvPr id="11" name="Content Placeholder 2"/>
          <p:cNvSpPr txBox="1">
            <a:spLocks/>
          </p:cNvSpPr>
          <p:nvPr/>
        </p:nvSpPr>
        <p:spPr>
          <a:xfrm>
            <a:off x="2503315" y="4182534"/>
            <a:ext cx="1631244" cy="211102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000" b="1" u="sng" dirty="0" smtClean="0">
                <a:solidFill>
                  <a:srgbClr val="FFFF00"/>
                </a:solidFill>
              </a:rPr>
              <a:t>Alternative</a:t>
            </a:r>
            <a:endParaRPr lang="en-US" sz="2000" dirty="0" smtClean="0">
              <a:solidFill>
                <a:srgbClr val="FFFF00"/>
              </a:solidFill>
            </a:endParaRPr>
          </a:p>
          <a:p>
            <a:pPr marL="0" indent="0" algn="ctr">
              <a:buFont typeface="Arial" pitchFamily="34" charset="0"/>
              <a:buNone/>
            </a:pPr>
            <a:r>
              <a:rPr lang="en-US" sz="2000" dirty="0" smtClean="0"/>
              <a:t>Valerie M</a:t>
            </a:r>
          </a:p>
          <a:p>
            <a:pPr marL="0" indent="0" algn="ctr">
              <a:buNone/>
            </a:pPr>
            <a:r>
              <a:rPr lang="en-US" sz="2000" dirty="0" err="1" smtClean="0"/>
              <a:t>Jannelli</a:t>
            </a:r>
            <a:endParaRPr lang="en-US" sz="2000" dirty="0" smtClean="0"/>
          </a:p>
          <a:p>
            <a:pPr marL="0" indent="0" algn="ctr">
              <a:buNone/>
            </a:pPr>
            <a:r>
              <a:rPr lang="en-US" sz="2000" dirty="0" smtClean="0"/>
              <a:t>Fernando</a:t>
            </a:r>
          </a:p>
          <a:p>
            <a:pPr marL="0" indent="0" algn="ctr">
              <a:buNone/>
            </a:pPr>
            <a:r>
              <a:rPr lang="en-US" sz="2000" dirty="0" smtClean="0"/>
              <a:t>Daisy </a:t>
            </a:r>
            <a:r>
              <a:rPr lang="en-US" sz="2000" dirty="0"/>
              <a:t>V</a:t>
            </a:r>
          </a:p>
          <a:p>
            <a:pPr marL="0" indent="0" algn="ctr">
              <a:buNone/>
            </a:pPr>
            <a:endParaRPr lang="en-US" sz="2000" dirty="0"/>
          </a:p>
          <a:p>
            <a:pPr marL="0" indent="0" algn="ctr">
              <a:buNone/>
            </a:pPr>
            <a:endParaRPr lang="en-US" sz="2000" dirty="0" smtClean="0"/>
          </a:p>
        </p:txBody>
      </p:sp>
      <p:sp>
        <p:nvSpPr>
          <p:cNvPr id="13" name="Content Placeholder 2"/>
          <p:cNvSpPr txBox="1">
            <a:spLocks/>
          </p:cNvSpPr>
          <p:nvPr/>
        </p:nvSpPr>
        <p:spPr>
          <a:xfrm>
            <a:off x="6747937" y="1619956"/>
            <a:ext cx="1631244" cy="2111022"/>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000" b="1" u="sng" dirty="0" smtClean="0">
                <a:solidFill>
                  <a:srgbClr val="FFFF00"/>
                </a:solidFill>
              </a:rPr>
              <a:t>Alternative/Indie</a:t>
            </a:r>
            <a:endParaRPr lang="en-US" sz="2000" dirty="0" smtClean="0">
              <a:solidFill>
                <a:srgbClr val="FFFF00"/>
              </a:solidFill>
            </a:endParaRPr>
          </a:p>
          <a:p>
            <a:pPr marL="0" indent="0" algn="ctr">
              <a:buFont typeface="Arial" pitchFamily="34" charset="0"/>
              <a:buNone/>
            </a:pPr>
            <a:r>
              <a:rPr lang="en-US" sz="2000" dirty="0" smtClean="0"/>
              <a:t>Cathy</a:t>
            </a:r>
          </a:p>
          <a:p>
            <a:pPr marL="0" indent="0" algn="ctr">
              <a:buNone/>
            </a:pPr>
            <a:r>
              <a:rPr lang="en-US" sz="2000" dirty="0" smtClean="0"/>
              <a:t>Ana</a:t>
            </a:r>
          </a:p>
          <a:p>
            <a:pPr marL="0" indent="0" algn="ctr">
              <a:buNone/>
            </a:pPr>
            <a:r>
              <a:rPr lang="en-US" sz="2000" dirty="0" smtClean="0"/>
              <a:t>Jackie</a:t>
            </a:r>
          </a:p>
          <a:p>
            <a:pPr marL="0" indent="0" algn="ctr">
              <a:buNone/>
            </a:pPr>
            <a:r>
              <a:rPr lang="en-US" sz="2000" dirty="0" smtClean="0"/>
              <a:t>Melanie</a:t>
            </a:r>
            <a:endParaRPr lang="en-US" sz="2000" dirty="0"/>
          </a:p>
          <a:p>
            <a:pPr marL="0" indent="0" algn="ctr">
              <a:buFont typeface="Arial" pitchFamily="34" charset="0"/>
              <a:buNone/>
            </a:pPr>
            <a:endParaRPr lang="en-US" sz="2000" dirty="0" smtClean="0"/>
          </a:p>
        </p:txBody>
      </p:sp>
      <p:sp>
        <p:nvSpPr>
          <p:cNvPr id="9" name="Rectangle 8"/>
          <p:cNvSpPr/>
          <p:nvPr/>
        </p:nvSpPr>
        <p:spPr>
          <a:xfrm>
            <a:off x="1007084" y="1274966"/>
            <a:ext cx="597414" cy="369332"/>
          </a:xfrm>
          <a:prstGeom prst="rect">
            <a:avLst/>
          </a:prstGeom>
        </p:spPr>
        <p:txBody>
          <a:bodyPr wrap="none">
            <a:spAutoFit/>
          </a:bodyPr>
          <a:lstStyle/>
          <a:p>
            <a:r>
              <a:rPr lang="en-US" dirty="0">
                <a:solidFill>
                  <a:schemeClr val="bg2">
                    <a:lumMod val="40000"/>
                    <a:lumOff val="60000"/>
                  </a:schemeClr>
                </a:solidFill>
              </a:rPr>
              <a:t>1</a:t>
            </a:r>
            <a:r>
              <a:rPr lang="en-US" dirty="0" smtClean="0">
                <a:solidFill>
                  <a:schemeClr val="bg2">
                    <a:lumMod val="40000"/>
                    <a:lumOff val="60000"/>
                  </a:schemeClr>
                </a:solidFill>
              </a:rPr>
              <a:t>:35</a:t>
            </a:r>
            <a:endParaRPr lang="en-US" dirty="0">
              <a:solidFill>
                <a:schemeClr val="bg2">
                  <a:lumMod val="40000"/>
                  <a:lumOff val="60000"/>
                </a:schemeClr>
              </a:solidFill>
            </a:endParaRPr>
          </a:p>
        </p:txBody>
      </p:sp>
      <p:sp>
        <p:nvSpPr>
          <p:cNvPr id="14" name="Rectangle 13"/>
          <p:cNvSpPr/>
          <p:nvPr/>
        </p:nvSpPr>
        <p:spPr>
          <a:xfrm>
            <a:off x="3158513" y="1298805"/>
            <a:ext cx="597414" cy="369332"/>
          </a:xfrm>
          <a:prstGeom prst="rect">
            <a:avLst/>
          </a:prstGeom>
        </p:spPr>
        <p:txBody>
          <a:bodyPr wrap="none">
            <a:spAutoFit/>
          </a:bodyPr>
          <a:lstStyle/>
          <a:p>
            <a:r>
              <a:rPr lang="en-US" dirty="0" smtClean="0">
                <a:solidFill>
                  <a:schemeClr val="bg2">
                    <a:lumMod val="40000"/>
                    <a:lumOff val="60000"/>
                  </a:schemeClr>
                </a:solidFill>
              </a:rPr>
              <a:t>1:45</a:t>
            </a:r>
            <a:endParaRPr lang="en-US" dirty="0">
              <a:solidFill>
                <a:schemeClr val="bg2">
                  <a:lumMod val="40000"/>
                  <a:lumOff val="60000"/>
                </a:schemeClr>
              </a:solidFill>
            </a:endParaRPr>
          </a:p>
        </p:txBody>
      </p:sp>
      <p:sp>
        <p:nvSpPr>
          <p:cNvPr id="15" name="Rectangle 14"/>
          <p:cNvSpPr/>
          <p:nvPr/>
        </p:nvSpPr>
        <p:spPr>
          <a:xfrm>
            <a:off x="5258247" y="1274966"/>
            <a:ext cx="597414" cy="369332"/>
          </a:xfrm>
          <a:prstGeom prst="rect">
            <a:avLst/>
          </a:prstGeom>
        </p:spPr>
        <p:txBody>
          <a:bodyPr wrap="none">
            <a:spAutoFit/>
          </a:bodyPr>
          <a:lstStyle/>
          <a:p>
            <a:r>
              <a:rPr lang="en-US" dirty="0" smtClean="0">
                <a:solidFill>
                  <a:schemeClr val="bg2">
                    <a:lumMod val="40000"/>
                    <a:lumOff val="60000"/>
                  </a:schemeClr>
                </a:solidFill>
              </a:rPr>
              <a:t>1:55</a:t>
            </a:r>
            <a:endParaRPr lang="en-US" dirty="0">
              <a:solidFill>
                <a:schemeClr val="bg2">
                  <a:lumMod val="40000"/>
                  <a:lumOff val="60000"/>
                </a:schemeClr>
              </a:solidFill>
            </a:endParaRPr>
          </a:p>
        </p:txBody>
      </p:sp>
      <p:sp>
        <p:nvSpPr>
          <p:cNvPr id="16" name="Rectangle 15"/>
          <p:cNvSpPr/>
          <p:nvPr/>
        </p:nvSpPr>
        <p:spPr>
          <a:xfrm>
            <a:off x="7228159" y="1251506"/>
            <a:ext cx="597414" cy="369332"/>
          </a:xfrm>
          <a:prstGeom prst="rect">
            <a:avLst/>
          </a:prstGeom>
        </p:spPr>
        <p:txBody>
          <a:bodyPr wrap="none">
            <a:spAutoFit/>
          </a:bodyPr>
          <a:lstStyle/>
          <a:p>
            <a:r>
              <a:rPr lang="en-US" dirty="0" smtClean="0">
                <a:solidFill>
                  <a:schemeClr val="bg2">
                    <a:lumMod val="40000"/>
                    <a:lumOff val="60000"/>
                  </a:schemeClr>
                </a:solidFill>
              </a:rPr>
              <a:t>2:05</a:t>
            </a:r>
            <a:endParaRPr lang="en-US" dirty="0">
              <a:solidFill>
                <a:schemeClr val="bg2">
                  <a:lumMod val="40000"/>
                  <a:lumOff val="60000"/>
                </a:schemeClr>
              </a:solidFill>
            </a:endParaRPr>
          </a:p>
        </p:txBody>
      </p:sp>
      <p:sp>
        <p:nvSpPr>
          <p:cNvPr id="17" name="Rectangle 16"/>
          <p:cNvSpPr/>
          <p:nvPr/>
        </p:nvSpPr>
        <p:spPr>
          <a:xfrm>
            <a:off x="1007084" y="3833840"/>
            <a:ext cx="597414" cy="369332"/>
          </a:xfrm>
          <a:prstGeom prst="rect">
            <a:avLst/>
          </a:prstGeom>
        </p:spPr>
        <p:txBody>
          <a:bodyPr wrap="none">
            <a:spAutoFit/>
          </a:bodyPr>
          <a:lstStyle/>
          <a:p>
            <a:r>
              <a:rPr lang="en-US" dirty="0" smtClean="0">
                <a:solidFill>
                  <a:schemeClr val="bg2">
                    <a:lumMod val="40000"/>
                    <a:lumOff val="60000"/>
                  </a:schemeClr>
                </a:solidFill>
              </a:rPr>
              <a:t>2:15</a:t>
            </a:r>
            <a:endParaRPr lang="en-US" dirty="0">
              <a:solidFill>
                <a:schemeClr val="bg2">
                  <a:lumMod val="40000"/>
                  <a:lumOff val="60000"/>
                </a:schemeClr>
              </a:solidFill>
            </a:endParaRPr>
          </a:p>
        </p:txBody>
      </p:sp>
      <p:sp>
        <p:nvSpPr>
          <p:cNvPr id="18" name="Rectangle 17"/>
          <p:cNvSpPr/>
          <p:nvPr/>
        </p:nvSpPr>
        <p:spPr>
          <a:xfrm>
            <a:off x="3011757" y="3840367"/>
            <a:ext cx="597414" cy="369332"/>
          </a:xfrm>
          <a:prstGeom prst="rect">
            <a:avLst/>
          </a:prstGeom>
        </p:spPr>
        <p:txBody>
          <a:bodyPr wrap="none">
            <a:spAutoFit/>
          </a:bodyPr>
          <a:lstStyle/>
          <a:p>
            <a:r>
              <a:rPr lang="en-US" dirty="0" smtClean="0">
                <a:solidFill>
                  <a:schemeClr val="bg2">
                    <a:lumMod val="40000"/>
                    <a:lumOff val="60000"/>
                  </a:schemeClr>
                </a:solidFill>
              </a:rPr>
              <a:t>2:25</a:t>
            </a:r>
            <a:endParaRPr lang="en-US" dirty="0">
              <a:solidFill>
                <a:schemeClr val="bg2">
                  <a:lumMod val="40000"/>
                  <a:lumOff val="60000"/>
                </a:schemeClr>
              </a:solidFill>
            </a:endParaRPr>
          </a:p>
        </p:txBody>
      </p:sp>
      <p:sp>
        <p:nvSpPr>
          <p:cNvPr id="19" name="Rectangle 18"/>
          <p:cNvSpPr/>
          <p:nvPr/>
        </p:nvSpPr>
        <p:spPr>
          <a:xfrm>
            <a:off x="5111940" y="3862062"/>
            <a:ext cx="597414" cy="369332"/>
          </a:xfrm>
          <a:prstGeom prst="rect">
            <a:avLst/>
          </a:prstGeom>
        </p:spPr>
        <p:txBody>
          <a:bodyPr wrap="none">
            <a:spAutoFit/>
          </a:bodyPr>
          <a:lstStyle/>
          <a:p>
            <a:r>
              <a:rPr lang="en-US" dirty="0" smtClean="0">
                <a:solidFill>
                  <a:schemeClr val="bg2">
                    <a:lumMod val="40000"/>
                    <a:lumOff val="60000"/>
                  </a:schemeClr>
                </a:solidFill>
              </a:rPr>
              <a:t>2:35</a:t>
            </a:r>
            <a:endParaRPr lang="en-US" dirty="0">
              <a:solidFill>
                <a:schemeClr val="bg2">
                  <a:lumMod val="40000"/>
                  <a:lumOff val="60000"/>
                </a:schemeClr>
              </a:solidFill>
            </a:endParaRPr>
          </a:p>
        </p:txBody>
      </p:sp>
      <p:sp>
        <p:nvSpPr>
          <p:cNvPr id="20" name="Rectangle 19"/>
          <p:cNvSpPr/>
          <p:nvPr/>
        </p:nvSpPr>
        <p:spPr>
          <a:xfrm>
            <a:off x="7111165" y="3895046"/>
            <a:ext cx="597414" cy="369332"/>
          </a:xfrm>
          <a:prstGeom prst="rect">
            <a:avLst/>
          </a:prstGeom>
        </p:spPr>
        <p:txBody>
          <a:bodyPr wrap="none">
            <a:spAutoFit/>
          </a:bodyPr>
          <a:lstStyle/>
          <a:p>
            <a:r>
              <a:rPr lang="en-US" dirty="0">
                <a:solidFill>
                  <a:schemeClr val="bg2">
                    <a:lumMod val="40000"/>
                    <a:lumOff val="60000"/>
                  </a:schemeClr>
                </a:solidFill>
              </a:rPr>
              <a:t>2</a:t>
            </a:r>
            <a:r>
              <a:rPr lang="en-US" dirty="0" smtClean="0">
                <a:solidFill>
                  <a:schemeClr val="bg2">
                    <a:lumMod val="40000"/>
                    <a:lumOff val="60000"/>
                  </a:schemeClr>
                </a:solidFill>
              </a:rPr>
              <a:t>:</a:t>
            </a:r>
            <a:r>
              <a:rPr lang="en-US" dirty="0">
                <a:solidFill>
                  <a:schemeClr val="bg2">
                    <a:lumMod val="40000"/>
                    <a:lumOff val="60000"/>
                  </a:schemeClr>
                </a:solidFill>
              </a:rPr>
              <a:t>4</a:t>
            </a:r>
            <a:r>
              <a:rPr lang="en-US" dirty="0" smtClean="0">
                <a:solidFill>
                  <a:schemeClr val="bg2">
                    <a:lumMod val="40000"/>
                    <a:lumOff val="60000"/>
                  </a:schemeClr>
                </a:solidFill>
              </a:rPr>
              <a:t>5</a:t>
            </a:r>
            <a:endParaRPr lang="en-US" dirty="0">
              <a:solidFill>
                <a:schemeClr val="bg2">
                  <a:lumMod val="40000"/>
                  <a:lumOff val="60000"/>
                </a:schemeClr>
              </a:solidFill>
            </a:endParaRPr>
          </a:p>
        </p:txBody>
      </p:sp>
    </p:spTree>
    <p:extLst>
      <p:ext uri="{BB962C8B-B14F-4D97-AF65-F5344CB8AC3E}">
        <p14:creationId xmlns:p14="http://schemas.microsoft.com/office/powerpoint/2010/main" val="1558494094"/>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769764919"/>
              </p:ext>
            </p:extLst>
          </p:nvPr>
        </p:nvGraphicFramePr>
        <p:xfrm>
          <a:off x="380999" y="1132521"/>
          <a:ext cx="8494891" cy="6447136"/>
        </p:xfrm>
        <a:graphic>
          <a:graphicData uri="http://schemas.openxmlformats.org/drawingml/2006/table">
            <a:tbl>
              <a:tblPr firstRow="1" bandRow="1">
                <a:tableStyleId>{D7AC3CCA-C797-4891-BE02-D94E43425B78}</a:tableStyleId>
              </a:tblPr>
              <a:tblGrid>
                <a:gridCol w="493891"/>
                <a:gridCol w="1975555"/>
                <a:gridCol w="3033889"/>
                <a:gridCol w="2991556"/>
              </a:tblGrid>
              <a:tr h="412096">
                <a:tc>
                  <a:txBody>
                    <a:bodyPr/>
                    <a:lstStyle/>
                    <a:p>
                      <a:endParaRPr lang="en-US" sz="1800" dirty="0"/>
                    </a:p>
                  </a:txBody>
                  <a:tcPr/>
                </a:tc>
                <a:tc>
                  <a:txBody>
                    <a:bodyPr/>
                    <a:lstStyle/>
                    <a:p>
                      <a:endParaRPr lang="en-US" sz="1800" dirty="0"/>
                    </a:p>
                  </a:txBody>
                  <a:tcPr/>
                </a:tc>
                <a:tc>
                  <a:txBody>
                    <a:bodyPr/>
                    <a:lstStyle/>
                    <a:p>
                      <a:pPr algn="ctr"/>
                      <a:r>
                        <a:rPr lang="en-US" sz="1800" dirty="0" smtClean="0"/>
                        <a:t>Warm Feedback</a:t>
                      </a:r>
                      <a:endParaRPr lang="en-US" sz="1800" dirty="0"/>
                    </a:p>
                  </a:txBody>
                  <a:tcPr/>
                </a:tc>
                <a:tc>
                  <a:txBody>
                    <a:bodyPr/>
                    <a:lstStyle/>
                    <a:p>
                      <a:pPr algn="ctr"/>
                      <a:r>
                        <a:rPr lang="en-US" sz="1800" dirty="0" smtClean="0"/>
                        <a:t>Cool Feedback</a:t>
                      </a:r>
                      <a:endParaRPr lang="en-US" sz="1800" dirty="0"/>
                    </a:p>
                  </a:txBody>
                  <a:tcPr/>
                </a:tc>
              </a:tr>
              <a:tr h="1371600">
                <a:tc rowSpan="2">
                  <a:txBody>
                    <a:bodyPr/>
                    <a:lstStyle/>
                    <a:p>
                      <a:pPr algn="ctr"/>
                      <a:r>
                        <a:rPr lang="en-US" sz="1600" b="1" dirty="0" smtClean="0"/>
                        <a:t>Message (theme)</a:t>
                      </a:r>
                      <a:r>
                        <a:rPr lang="en-US" sz="1600" b="1" baseline="0" dirty="0" smtClean="0"/>
                        <a:t> of Song</a:t>
                      </a:r>
                      <a:endParaRPr lang="en-US" sz="1600" b="1" dirty="0"/>
                    </a:p>
                  </a:txBody>
                  <a:tcPr vert="vert270"/>
                </a:tc>
                <a:tc>
                  <a:txBody>
                    <a:bodyPr/>
                    <a:lstStyle/>
                    <a:p>
                      <a:r>
                        <a:rPr lang="en-US" sz="1200" b="1" kern="1200" dirty="0" smtClean="0">
                          <a:effectLst/>
                        </a:rPr>
                        <a:t>The message or theme of the lyrics </a:t>
                      </a:r>
                      <a:r>
                        <a:rPr lang="en-US" sz="1200" kern="1200" dirty="0" smtClean="0">
                          <a:effectLst/>
                        </a:rPr>
                        <a:t>is (weak/strong or developed/underdeveloped) because:</a:t>
                      </a:r>
                      <a:r>
                        <a:rPr lang="en-US" sz="1200" dirty="0" smtClean="0">
                          <a:effectLst/>
                        </a:rPr>
                        <a:t> </a:t>
                      </a:r>
                      <a:endParaRPr lang="en-US" sz="1200" dirty="0"/>
                    </a:p>
                  </a:txBody>
                  <a:tcPr/>
                </a:tc>
                <a:tc rowSpan="2">
                  <a:txBody>
                    <a:bodyPr/>
                    <a:lstStyle/>
                    <a:p>
                      <a:r>
                        <a:rPr lang="en-US" sz="1200" dirty="0" smtClean="0"/>
                        <a:t>Feedback:</a:t>
                      </a:r>
                    </a:p>
                    <a:p>
                      <a:endParaRPr lang="en-US" sz="1200" dirty="0" smtClean="0"/>
                    </a:p>
                    <a:p>
                      <a:endParaRPr lang="en-US" sz="1200" dirty="0" smtClean="0"/>
                    </a:p>
                    <a:p>
                      <a:endParaRPr lang="en-US" sz="1200" dirty="0" smtClean="0"/>
                    </a:p>
                    <a:p>
                      <a:endParaRPr lang="en-US" sz="1200" dirty="0" smtClean="0"/>
                    </a:p>
                    <a:p>
                      <a:endParaRPr lang="en-US" sz="1200" dirty="0" smtClean="0"/>
                    </a:p>
                    <a:p>
                      <a:r>
                        <a:rPr lang="en-US" sz="1200" dirty="0" smtClean="0"/>
                        <a:t>Line: </a:t>
                      </a:r>
                      <a:endParaRPr lang="en-US" sz="1200" dirty="0"/>
                    </a:p>
                  </a:txBody>
                  <a:tcPr/>
                </a:tc>
                <a:tc rowSpan="2">
                  <a:txBody>
                    <a:bodyPr/>
                    <a:lstStyle/>
                    <a:p>
                      <a:r>
                        <a:rPr lang="en-US" sz="1200" dirty="0" smtClean="0"/>
                        <a:t>Feedback:</a:t>
                      </a:r>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Line: </a:t>
                      </a:r>
                    </a:p>
                    <a:p>
                      <a:endParaRPr lang="en-US" sz="1200" dirty="0"/>
                    </a:p>
                  </a:txBody>
                  <a:tcPr/>
                </a:tc>
              </a:tr>
              <a:tr h="1737360">
                <a:tc vMerge="1">
                  <a:txBody>
                    <a:bodyPr/>
                    <a:lstStyle/>
                    <a:p>
                      <a:endParaRPr lang="en-US"/>
                    </a:p>
                  </a:txBody>
                  <a:tcPr/>
                </a:tc>
                <a:tc>
                  <a:txBody>
                    <a:bodyPr/>
                    <a:lstStyle/>
                    <a:p>
                      <a:pPr marL="171450" indent="-171450">
                        <a:buFont typeface="Arial"/>
                        <a:buChar char="•"/>
                      </a:pPr>
                      <a:r>
                        <a:rPr lang="en-US" sz="1200" dirty="0" smtClean="0"/>
                        <a:t>Theme</a:t>
                      </a:r>
                    </a:p>
                    <a:p>
                      <a:pPr marL="171450" indent="-171450">
                        <a:buFont typeface="Arial"/>
                        <a:buChar char="•"/>
                      </a:pPr>
                      <a:r>
                        <a:rPr lang="en-US" sz="1200" dirty="0" smtClean="0"/>
                        <a:t>Concept</a:t>
                      </a:r>
                    </a:p>
                    <a:p>
                      <a:pPr marL="171450" indent="-171450">
                        <a:buFont typeface="Arial"/>
                        <a:buChar char="•"/>
                      </a:pPr>
                      <a:r>
                        <a:rPr lang="en-US" sz="1200" dirty="0" smtClean="0"/>
                        <a:t>Tone</a:t>
                      </a:r>
                    </a:p>
                    <a:p>
                      <a:pPr marL="171450" indent="-171450">
                        <a:buFont typeface="Arial"/>
                        <a:buChar char="•"/>
                      </a:pPr>
                      <a:r>
                        <a:rPr lang="en-US" sz="1200" dirty="0" smtClean="0"/>
                        <a:t>Audience</a:t>
                      </a:r>
                    </a:p>
                    <a:p>
                      <a:pPr marL="171450" indent="-171450">
                        <a:buFont typeface="Arial"/>
                        <a:buChar char="•"/>
                      </a:pPr>
                      <a:r>
                        <a:rPr lang="en-US" sz="1200" dirty="0" smtClean="0"/>
                        <a:t>Argument</a:t>
                      </a:r>
                    </a:p>
                    <a:p>
                      <a:pPr marL="171450" indent="-171450">
                        <a:buFont typeface="Arial"/>
                        <a:buChar char="•"/>
                      </a:pPr>
                      <a:r>
                        <a:rPr lang="en-US" sz="1200" dirty="0" smtClean="0"/>
                        <a:t>Positive Influence</a:t>
                      </a:r>
                    </a:p>
                    <a:p>
                      <a:pPr marL="171450" indent="-171450">
                        <a:buFont typeface="Arial"/>
                        <a:buChar char="•"/>
                      </a:pPr>
                      <a:r>
                        <a:rPr lang="en-US" sz="1200" dirty="0" smtClean="0"/>
                        <a:t>Verse</a:t>
                      </a:r>
                    </a:p>
                    <a:p>
                      <a:pPr marL="171450" indent="-171450">
                        <a:buFont typeface="Arial"/>
                        <a:buChar char="•"/>
                      </a:pPr>
                      <a:r>
                        <a:rPr lang="en-US" sz="1200" dirty="0" smtClean="0"/>
                        <a:t>Chorus</a:t>
                      </a:r>
                    </a:p>
                  </a:txBody>
                  <a:tcPr/>
                </a:tc>
                <a:tc vMerge="1">
                  <a:txBody>
                    <a:bodyPr/>
                    <a:lstStyle/>
                    <a:p>
                      <a:endParaRPr lang="en-US"/>
                    </a:p>
                  </a:txBody>
                  <a:tcPr/>
                </a:tc>
                <a:tc vMerge="1">
                  <a:txBody>
                    <a:bodyPr/>
                    <a:lstStyle/>
                    <a:p>
                      <a:endParaRPr lang="en-US"/>
                    </a:p>
                  </a:txBody>
                  <a:tcPr/>
                </a:tc>
              </a:tr>
              <a:tr h="1188720">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Imagery</a:t>
                      </a:r>
                    </a:p>
                    <a:p>
                      <a:endParaRPr lang="en-US" sz="1800" dirty="0"/>
                    </a:p>
                  </a:txBody>
                  <a:tcPr vert="vert27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effectLst/>
                        </a:rPr>
                        <a:t>The</a:t>
                      </a:r>
                      <a:r>
                        <a:rPr lang="en-US" sz="1200" b="1" kern="1200" baseline="0" dirty="0" smtClean="0">
                          <a:effectLst/>
                        </a:rPr>
                        <a:t> i</a:t>
                      </a:r>
                      <a:r>
                        <a:rPr lang="en-US" sz="1200" b="1" kern="1200" dirty="0" smtClean="0">
                          <a:effectLst/>
                        </a:rPr>
                        <a:t>magery of the lyrics is </a:t>
                      </a:r>
                      <a:r>
                        <a:rPr lang="en-US" sz="1200" kern="1200" dirty="0" smtClean="0">
                          <a:effectLst/>
                        </a:rPr>
                        <a:t>(weak/strong or developed/underdeveloped) because:</a:t>
                      </a:r>
                      <a:r>
                        <a:rPr lang="en-US" sz="1200" dirty="0" smtClean="0">
                          <a:effectLst/>
                        </a:rPr>
                        <a:t> </a:t>
                      </a:r>
                      <a:endParaRPr lang="en-US" sz="1200" b="1" dirty="0" smtClean="0"/>
                    </a:p>
                  </a:txBody>
                  <a:tcPr/>
                </a:tc>
                <a:tc rowSpan="2">
                  <a:txBody>
                    <a:bodyPr/>
                    <a:lstStyle/>
                    <a:p>
                      <a:r>
                        <a:rPr lang="en-US" sz="1200" dirty="0" smtClean="0"/>
                        <a:t>Feedback:</a:t>
                      </a:r>
                    </a:p>
                    <a:p>
                      <a:endParaRPr lang="en-US" sz="1200" dirty="0" smtClean="0"/>
                    </a:p>
                    <a:p>
                      <a:endParaRPr lang="en-US" sz="1200" dirty="0" smtClean="0"/>
                    </a:p>
                    <a:p>
                      <a:endParaRPr lang="en-US" sz="1200" dirty="0" smtClean="0"/>
                    </a:p>
                    <a:p>
                      <a:endParaRPr lang="en-US" sz="1200" dirty="0" smtClean="0"/>
                    </a:p>
                    <a:p>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Line: </a:t>
                      </a:r>
                    </a:p>
                    <a:p>
                      <a:endParaRPr lang="en-US" sz="1200" dirty="0"/>
                    </a:p>
                  </a:txBody>
                  <a:tcPr/>
                </a:tc>
                <a:tc rowSpan="2">
                  <a:txBody>
                    <a:bodyPr/>
                    <a:lstStyle/>
                    <a:p>
                      <a:r>
                        <a:rPr lang="en-US" sz="1200" dirty="0" smtClean="0"/>
                        <a:t>Feedback:</a:t>
                      </a:r>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Line: </a:t>
                      </a:r>
                    </a:p>
                    <a:p>
                      <a:endParaRPr lang="en-US" sz="1200" dirty="0" smtClean="0"/>
                    </a:p>
                  </a:txBody>
                  <a:tcPr/>
                </a:tc>
              </a:tr>
              <a:tr h="1737360">
                <a:tc vMerge="1">
                  <a:txBody>
                    <a:bodyPr/>
                    <a:lstStyle/>
                    <a:p>
                      <a:endParaRPr lang="en-US"/>
                    </a:p>
                  </a:txBody>
                  <a:tcPr/>
                </a:tc>
                <a:tc>
                  <a:txBody>
                    <a:bodyPr/>
                    <a:lstStyle/>
                    <a:p>
                      <a:pPr marL="171450" indent="-171450">
                        <a:buFont typeface="Arial"/>
                        <a:buChar char="•"/>
                      </a:pPr>
                      <a:r>
                        <a:rPr lang="en-US" sz="1200" dirty="0" smtClean="0"/>
                        <a:t>Metaphor</a:t>
                      </a:r>
                    </a:p>
                    <a:p>
                      <a:pPr marL="171450" indent="-171450">
                        <a:buFont typeface="Arial"/>
                        <a:buChar char="•"/>
                      </a:pPr>
                      <a:r>
                        <a:rPr lang="en-US" sz="1200" dirty="0" smtClean="0"/>
                        <a:t>Picture</a:t>
                      </a:r>
                    </a:p>
                    <a:p>
                      <a:pPr marL="171450" indent="-171450">
                        <a:buFont typeface="Arial"/>
                        <a:buChar char="•"/>
                      </a:pPr>
                      <a:r>
                        <a:rPr lang="en-US" sz="1200" dirty="0" smtClean="0"/>
                        <a:t>Audience</a:t>
                      </a:r>
                    </a:p>
                    <a:p>
                      <a:pPr marL="171450" indent="-171450">
                        <a:buFont typeface="Arial"/>
                        <a:buChar char="•"/>
                      </a:pPr>
                      <a:r>
                        <a:rPr lang="en-US" sz="1200" dirty="0" smtClean="0"/>
                        <a:t>Sight</a:t>
                      </a:r>
                      <a:endParaRPr lang="en-US" sz="1200" baseline="0" dirty="0" smtClean="0"/>
                    </a:p>
                    <a:p>
                      <a:pPr marL="171450" indent="-171450">
                        <a:buFont typeface="Arial"/>
                        <a:buChar char="•"/>
                      </a:pPr>
                      <a:r>
                        <a:rPr lang="en-US" sz="1200" baseline="0" dirty="0" smtClean="0"/>
                        <a:t>Sound</a:t>
                      </a:r>
                    </a:p>
                    <a:p>
                      <a:pPr marL="171450" indent="-171450">
                        <a:buFont typeface="Arial"/>
                        <a:buChar char="•"/>
                      </a:pPr>
                      <a:r>
                        <a:rPr lang="en-US" sz="1200" baseline="0" dirty="0" smtClean="0"/>
                        <a:t>Taste</a:t>
                      </a:r>
                    </a:p>
                    <a:p>
                      <a:pPr marL="171450" indent="-171450">
                        <a:buFont typeface="Arial"/>
                        <a:buChar char="•"/>
                      </a:pPr>
                      <a:r>
                        <a:rPr lang="en-US" sz="1200" baseline="0" dirty="0" smtClean="0"/>
                        <a:t>Touch</a:t>
                      </a:r>
                    </a:p>
                    <a:p>
                      <a:pPr marL="171450" indent="-171450">
                        <a:buFont typeface="Arial"/>
                        <a:buChar char="•"/>
                      </a:pPr>
                      <a:r>
                        <a:rPr lang="en-US" sz="1200" baseline="0" dirty="0" smtClean="0"/>
                        <a:t>Smell</a:t>
                      </a:r>
                    </a:p>
                    <a:p>
                      <a:pPr marL="171450" indent="-171450">
                        <a:buFont typeface="Arial"/>
                        <a:buChar char="•"/>
                      </a:pPr>
                      <a:r>
                        <a:rPr lang="en-US" sz="1200" baseline="0" dirty="0" smtClean="0"/>
                        <a:t>Detail</a:t>
                      </a:r>
                    </a:p>
                  </a:txBody>
                  <a:tcPr/>
                </a:tc>
                <a:tc vMerge="1">
                  <a:txBody>
                    <a:bodyPr/>
                    <a:lstStyle/>
                    <a:p>
                      <a:endParaRPr lang="en-US"/>
                    </a:p>
                  </a:txBody>
                  <a:tcPr/>
                </a:tc>
                <a:tc vMerge="1">
                  <a:txBody>
                    <a:bodyPr/>
                    <a:lstStyle/>
                    <a:p>
                      <a:endParaRPr lang="en-US"/>
                    </a:p>
                  </a:txBody>
                  <a:tcPr/>
                </a:tc>
              </a:tr>
            </a:tbl>
          </a:graphicData>
        </a:graphic>
      </p:graphicFrame>
      <p:sp>
        <p:nvSpPr>
          <p:cNvPr id="4" name="TextBox 3"/>
          <p:cNvSpPr txBox="1"/>
          <p:nvPr/>
        </p:nvSpPr>
        <p:spPr>
          <a:xfrm>
            <a:off x="380997" y="282259"/>
            <a:ext cx="8494891" cy="707886"/>
          </a:xfrm>
          <a:prstGeom prst="rect">
            <a:avLst/>
          </a:prstGeom>
          <a:noFill/>
        </p:spPr>
        <p:txBody>
          <a:bodyPr wrap="square" rtlCol="0">
            <a:spAutoFit/>
          </a:bodyPr>
          <a:lstStyle/>
          <a:p>
            <a:r>
              <a:rPr lang="en-US" sz="1200" dirty="0" smtClean="0">
                <a:solidFill>
                  <a:schemeClr val="bg1"/>
                </a:solidFill>
              </a:rPr>
              <a:t>Artist: _____________________________ Editor:__________________________</a:t>
            </a:r>
          </a:p>
          <a:p>
            <a:endParaRPr lang="en-US" sz="1200" dirty="0" smtClean="0">
              <a:solidFill>
                <a:schemeClr val="bg1"/>
              </a:solidFill>
            </a:endParaRPr>
          </a:p>
          <a:p>
            <a:pPr algn="ctr"/>
            <a:r>
              <a:rPr lang="en-US" sz="1600" b="1" dirty="0" smtClean="0">
                <a:solidFill>
                  <a:schemeClr val="bg1"/>
                </a:solidFill>
              </a:rPr>
              <a:t>Imagery Feedback</a:t>
            </a:r>
            <a:endParaRPr lang="en-US" sz="1600" b="1" dirty="0">
              <a:solidFill>
                <a:schemeClr val="bg1"/>
              </a:solidFill>
            </a:endParaRPr>
          </a:p>
        </p:txBody>
      </p:sp>
    </p:spTree>
    <p:extLst>
      <p:ext uri="{BB962C8B-B14F-4D97-AF65-F5344CB8AC3E}">
        <p14:creationId xmlns:p14="http://schemas.microsoft.com/office/powerpoint/2010/main" val="64945248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9687" y="215975"/>
            <a:ext cx="3165827" cy="583085"/>
          </a:xfrm>
        </p:spPr>
        <p:txBody>
          <a:bodyPr>
            <a:normAutofit fontScale="90000"/>
          </a:bodyPr>
          <a:lstStyle/>
          <a:p>
            <a:pPr algn="ctr"/>
            <a:r>
              <a:rPr lang="en-US" dirty="0">
                <a:solidFill>
                  <a:schemeClr val="bg1"/>
                </a:solidFill>
                <a:latin typeface="IndernikGold"/>
                <a:cs typeface="IndernikGold"/>
              </a:rPr>
              <a:t>THE </a:t>
            </a:r>
            <a:r>
              <a:rPr lang="en-US" dirty="0" smtClean="0">
                <a:solidFill>
                  <a:schemeClr val="bg1"/>
                </a:solidFill>
                <a:latin typeface="IndernikGold"/>
                <a:cs typeface="IndernikGold"/>
              </a:rPr>
              <a:t>SETLIST</a:t>
            </a:r>
            <a:br>
              <a:rPr lang="en-US" dirty="0" smtClean="0">
                <a:solidFill>
                  <a:schemeClr val="bg1"/>
                </a:solidFill>
                <a:latin typeface="IndernikGold"/>
                <a:cs typeface="IndernikGold"/>
              </a:rPr>
            </a:br>
            <a:r>
              <a:rPr lang="en-US" sz="1600" b="0" dirty="0" smtClean="0">
                <a:solidFill>
                  <a:schemeClr val="bg1"/>
                </a:solidFill>
                <a:latin typeface="Candara"/>
                <a:cs typeface="Candara"/>
              </a:rPr>
              <a:t>An exploration of the music industry.</a:t>
            </a:r>
            <a:endParaRPr lang="en-US" sz="1600" b="0" dirty="0">
              <a:solidFill>
                <a:schemeClr val="bg1"/>
              </a:solidFill>
              <a:latin typeface="Candara"/>
              <a:cs typeface="Candara"/>
            </a:endParaRPr>
          </a:p>
        </p:txBody>
      </p:sp>
      <p:sp>
        <p:nvSpPr>
          <p:cNvPr id="3" name="Content Placeholder 2"/>
          <p:cNvSpPr>
            <a:spLocks noGrp="1"/>
          </p:cNvSpPr>
          <p:nvPr>
            <p:ph idx="1"/>
          </p:nvPr>
        </p:nvSpPr>
        <p:spPr>
          <a:xfrm>
            <a:off x="3575050" y="3065241"/>
            <a:ext cx="5386999" cy="2795753"/>
          </a:xfrm>
        </p:spPr>
        <p:style>
          <a:lnRef idx="2">
            <a:schemeClr val="dk1"/>
          </a:lnRef>
          <a:fillRef idx="1">
            <a:schemeClr val="lt1"/>
          </a:fillRef>
          <a:effectRef idx="0">
            <a:schemeClr val="dk1"/>
          </a:effectRef>
          <a:fontRef idx="minor">
            <a:schemeClr val="dk1"/>
          </a:fontRef>
        </p:style>
        <p:txBody>
          <a:bodyPr>
            <a:normAutofit/>
          </a:bodyPr>
          <a:lstStyle/>
          <a:p>
            <a:pPr marL="0" indent="0">
              <a:buNone/>
            </a:pPr>
            <a:r>
              <a:rPr lang="en-US" sz="1400" dirty="0" smtClean="0">
                <a:solidFill>
                  <a:srgbClr val="000000"/>
                </a:solidFill>
                <a:latin typeface="IndernikGold"/>
                <a:cs typeface="IndernikGold"/>
              </a:rPr>
              <a:t>Group Letter to Label Rubric</a:t>
            </a:r>
            <a:endParaRPr lang="en-US" sz="1400" dirty="0">
              <a:solidFill>
                <a:srgbClr val="000000"/>
              </a:solidFill>
              <a:latin typeface="IndernikGold"/>
              <a:cs typeface="IndernikGold"/>
            </a:endParaRPr>
          </a:p>
        </p:txBody>
      </p:sp>
      <p:sp>
        <p:nvSpPr>
          <p:cNvPr id="4" name="Text Placeholder 3"/>
          <p:cNvSpPr>
            <a:spLocks noGrp="1"/>
          </p:cNvSpPr>
          <p:nvPr>
            <p:ph type="body" sz="half" idx="2"/>
          </p:nvPr>
        </p:nvSpPr>
        <p:spPr>
          <a:xfrm>
            <a:off x="299687" y="856135"/>
            <a:ext cx="3165827" cy="3652845"/>
          </a:xfrm>
        </p:spPr>
        <p:style>
          <a:lnRef idx="2">
            <a:schemeClr val="dk1"/>
          </a:lnRef>
          <a:fillRef idx="1">
            <a:schemeClr val="lt1"/>
          </a:fillRef>
          <a:effectRef idx="0">
            <a:schemeClr val="dk1"/>
          </a:effectRef>
          <a:fontRef idx="minor">
            <a:schemeClr val="dk1"/>
          </a:fontRef>
        </p:style>
        <p:txBody>
          <a:bodyPr>
            <a:normAutofit lnSpcReduction="10000"/>
          </a:bodyPr>
          <a:lstStyle/>
          <a:p>
            <a:pPr algn="ctr"/>
            <a:r>
              <a:rPr lang="en-US" dirty="0">
                <a:latin typeface="IndernikGold"/>
                <a:cs typeface="IndernikGold"/>
              </a:rPr>
              <a:t>The </a:t>
            </a:r>
            <a:r>
              <a:rPr lang="en-US" dirty="0" smtClean="0">
                <a:latin typeface="IndernikGold"/>
                <a:cs typeface="IndernikGold"/>
              </a:rPr>
              <a:t>challenge</a:t>
            </a:r>
            <a:endParaRPr lang="en-US" dirty="0" smtClean="0">
              <a:solidFill>
                <a:srgbClr val="000000"/>
              </a:solidFill>
            </a:endParaRPr>
          </a:p>
          <a:p>
            <a:r>
              <a:rPr lang="en-US" sz="1200" dirty="0" smtClean="0">
                <a:solidFill>
                  <a:srgbClr val="000000"/>
                </a:solidFill>
                <a:latin typeface="Candara"/>
                <a:cs typeface="Candara"/>
              </a:rPr>
              <a:t>Some </a:t>
            </a:r>
            <a:r>
              <a:rPr lang="en-US" sz="1200" dirty="0">
                <a:solidFill>
                  <a:srgbClr val="000000"/>
                </a:solidFill>
                <a:latin typeface="Candara"/>
                <a:cs typeface="Candara"/>
              </a:rPr>
              <a:t>say the music industry today shapes the world around us whether we want it to or not. It is evident in the coffee shops we visit, the malls we shop in, and the </a:t>
            </a:r>
            <a:r>
              <a:rPr lang="en-US" sz="1200" dirty="0" err="1">
                <a:solidFill>
                  <a:srgbClr val="000000"/>
                </a:solidFill>
                <a:latin typeface="Candara"/>
                <a:cs typeface="Candara"/>
              </a:rPr>
              <a:t>Spotify</a:t>
            </a:r>
            <a:r>
              <a:rPr lang="en-US" sz="1200" dirty="0">
                <a:solidFill>
                  <a:srgbClr val="000000"/>
                </a:solidFill>
                <a:latin typeface="Candara"/>
                <a:cs typeface="Candara"/>
              </a:rPr>
              <a:t> tracks we scour. As design thinkers and learners, we want to make sure that we are relevant in creating music that generates revenue and pushes the limits of the industry, yet also builds positive culture around us and designs the world we want to live in. Not only is your challenge to research and discover progressive music in the industry, but also to be a part of writing lyrics that can make a difference just the same. </a:t>
            </a:r>
            <a:endParaRPr lang="en-US" sz="1200" dirty="0" smtClean="0">
              <a:solidFill>
                <a:srgbClr val="000000"/>
              </a:solidFill>
              <a:latin typeface="Candara"/>
              <a:cs typeface="Candara"/>
            </a:endParaRPr>
          </a:p>
          <a:p>
            <a:pPr algn="ctr"/>
            <a:endParaRPr lang="en-US" sz="1200" dirty="0" smtClean="0">
              <a:latin typeface="IndernikGold"/>
              <a:cs typeface="IndernikGold"/>
            </a:endParaRPr>
          </a:p>
          <a:p>
            <a:pPr algn="ctr"/>
            <a:r>
              <a:rPr lang="en-US" dirty="0" smtClean="0">
                <a:latin typeface="IndernikGold"/>
                <a:cs typeface="IndernikGold"/>
              </a:rPr>
              <a:t>The driving question</a:t>
            </a:r>
            <a:endParaRPr lang="en-US" b="1" dirty="0" smtClean="0"/>
          </a:p>
          <a:p>
            <a:r>
              <a:rPr lang="en-US" sz="1200" b="1" dirty="0" smtClean="0">
                <a:latin typeface="Candara"/>
                <a:cs typeface="Candara"/>
              </a:rPr>
              <a:t>How </a:t>
            </a:r>
            <a:r>
              <a:rPr lang="en-US" sz="1200" b="1" dirty="0">
                <a:latin typeface="Candara"/>
                <a:cs typeface="Candara"/>
              </a:rPr>
              <a:t>can we design lyrics that have a positive message in the music industry</a:t>
            </a:r>
            <a:r>
              <a:rPr lang="en-US" sz="1200" b="1" dirty="0" smtClean="0">
                <a:latin typeface="Candara"/>
                <a:cs typeface="Candara"/>
              </a:rPr>
              <a:t>?</a:t>
            </a:r>
            <a:endParaRPr lang="en-US" sz="1200" dirty="0" smtClean="0">
              <a:solidFill>
                <a:srgbClr val="000000"/>
              </a:solidFill>
              <a:latin typeface="Candara"/>
              <a:cs typeface="Candara"/>
            </a:endParaRPr>
          </a:p>
          <a:p>
            <a:endParaRPr lang="en-US" dirty="0">
              <a:solidFill>
                <a:srgbClr val="000000"/>
              </a:solidFill>
            </a:endParaRPr>
          </a:p>
          <a:p>
            <a:endParaRPr lang="en-US" dirty="0">
              <a:solidFill>
                <a:srgbClr val="000000"/>
              </a:solidFill>
            </a:endParaRPr>
          </a:p>
          <a:p>
            <a:endParaRPr lang="en-US" dirty="0">
              <a:solidFill>
                <a:srgbClr val="000000"/>
              </a:solidFill>
            </a:endParaRPr>
          </a:p>
        </p:txBody>
      </p:sp>
      <p:sp>
        <p:nvSpPr>
          <p:cNvPr id="5" name="Text Placeholder 3"/>
          <p:cNvSpPr txBox="1">
            <a:spLocks/>
          </p:cNvSpPr>
          <p:nvPr/>
        </p:nvSpPr>
        <p:spPr>
          <a:xfrm>
            <a:off x="299687" y="4556343"/>
            <a:ext cx="3165827" cy="2092975"/>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fontScale="70000" lnSpcReduction="20000"/>
          </a:bodyPr>
          <a:lstStyle>
            <a:lvl1pPr marL="0" indent="0" algn="l" defTabSz="914400" rtl="0" eaLnBrk="1" latinLnBrk="0" hangingPunct="1">
              <a:spcBef>
                <a:spcPct val="20000"/>
              </a:spcBef>
              <a:buFont typeface="Arial" pitchFamily="34" charset="0"/>
              <a:buNone/>
              <a:defRPr sz="1400" kern="1200">
                <a:solidFill>
                  <a:schemeClr val="dk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dk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dk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dk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dk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dk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dk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dk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dk1"/>
                </a:solidFill>
                <a:latin typeface="+mn-lt"/>
                <a:ea typeface="+mn-ea"/>
                <a:cs typeface="+mn-cs"/>
              </a:defRPr>
            </a:lvl9pPr>
          </a:lstStyle>
          <a:p>
            <a:pPr algn="ctr"/>
            <a:r>
              <a:rPr lang="en-US" sz="2000" dirty="0" smtClean="0">
                <a:latin typeface="IndernikGold"/>
                <a:cs typeface="IndernikGold"/>
              </a:rPr>
              <a:t>The deliverables</a:t>
            </a:r>
            <a:endParaRPr lang="en-US" sz="2000" dirty="0" smtClean="0">
              <a:solidFill>
                <a:srgbClr val="000000"/>
              </a:solidFill>
            </a:endParaRPr>
          </a:p>
          <a:p>
            <a:r>
              <a:rPr lang="en-US" b="1" dirty="0" smtClean="0">
                <a:solidFill>
                  <a:srgbClr val="000000"/>
                </a:solidFill>
                <a:latin typeface="Candara"/>
                <a:cs typeface="Candara"/>
              </a:rPr>
              <a:t>Individual:</a:t>
            </a:r>
          </a:p>
          <a:p>
            <a:pPr marL="171450" indent="-171450">
              <a:buFont typeface="+mj-lt"/>
              <a:buAutoNum type="arabicPeriod"/>
            </a:pPr>
            <a:r>
              <a:rPr lang="en-US" dirty="0">
                <a:latin typeface="Candara"/>
                <a:cs typeface="Candara"/>
              </a:rPr>
              <a:t>Artist’s Journal: song lyrics, annotations &amp; edits, feedback, drawings, poetic word lists, etc.</a:t>
            </a:r>
          </a:p>
          <a:p>
            <a:pPr marL="171450" indent="-171450">
              <a:buFont typeface="+mj-lt"/>
              <a:buAutoNum type="arabicPeriod"/>
            </a:pPr>
            <a:r>
              <a:rPr lang="en-US" dirty="0">
                <a:latin typeface="Candara"/>
                <a:cs typeface="Candara"/>
              </a:rPr>
              <a:t>Socratic Seminar preparation and contribution </a:t>
            </a:r>
          </a:p>
          <a:p>
            <a:pPr marL="171450" indent="-171450">
              <a:buFont typeface="+mj-lt"/>
              <a:buAutoNum type="arabicPeriod"/>
            </a:pPr>
            <a:r>
              <a:rPr lang="en-US" dirty="0">
                <a:latin typeface="Candara"/>
                <a:cs typeface="Candara"/>
              </a:rPr>
              <a:t>Song Lyrics: </a:t>
            </a:r>
            <a:r>
              <a:rPr lang="en-US" dirty="0" smtClean="0">
                <a:latin typeface="Candara"/>
                <a:cs typeface="Candara"/>
              </a:rPr>
              <a:t>written, edited</a:t>
            </a:r>
            <a:r>
              <a:rPr lang="en-US" dirty="0">
                <a:latin typeface="Candara"/>
                <a:cs typeface="Candara"/>
              </a:rPr>
              <a:t>, annotated, recorded and published</a:t>
            </a:r>
          </a:p>
          <a:p>
            <a:pPr marL="171450" indent="-171450">
              <a:buFont typeface="+mj-lt"/>
              <a:buAutoNum type="arabicPeriod"/>
            </a:pPr>
            <a:r>
              <a:rPr lang="en-US" dirty="0">
                <a:latin typeface="Candara"/>
                <a:cs typeface="Candara"/>
              </a:rPr>
              <a:t>Explication of Song </a:t>
            </a:r>
            <a:r>
              <a:rPr lang="en-US" dirty="0" smtClean="0">
                <a:latin typeface="Candara"/>
                <a:cs typeface="Candara"/>
              </a:rPr>
              <a:t>Lyrics</a:t>
            </a:r>
          </a:p>
          <a:p>
            <a:endParaRPr lang="en-US" dirty="0">
              <a:solidFill>
                <a:srgbClr val="000000"/>
              </a:solidFill>
              <a:latin typeface="Candara"/>
              <a:cs typeface="Candara"/>
            </a:endParaRPr>
          </a:p>
          <a:p>
            <a:r>
              <a:rPr lang="en-US" b="1" dirty="0" smtClean="0">
                <a:solidFill>
                  <a:srgbClr val="000000"/>
                </a:solidFill>
                <a:latin typeface="Candara"/>
                <a:cs typeface="Candara"/>
              </a:rPr>
              <a:t>Group:</a:t>
            </a:r>
          </a:p>
          <a:p>
            <a:pPr marL="171450" indent="-171450">
              <a:buFont typeface="+mj-lt"/>
              <a:buAutoNum type="arabicPeriod"/>
            </a:pPr>
            <a:r>
              <a:rPr lang="en-US" dirty="0">
                <a:latin typeface="Candara"/>
                <a:cs typeface="Candara"/>
              </a:rPr>
              <a:t>Record Label Research</a:t>
            </a:r>
          </a:p>
          <a:p>
            <a:pPr marL="171450" indent="-171450">
              <a:buFont typeface="+mj-lt"/>
              <a:buAutoNum type="arabicPeriod"/>
            </a:pPr>
            <a:r>
              <a:rPr lang="en-US" dirty="0">
                <a:latin typeface="Candara"/>
                <a:cs typeface="Candara"/>
              </a:rPr>
              <a:t>Letter &amp; Picture to Record Label</a:t>
            </a:r>
          </a:p>
          <a:p>
            <a:pPr marL="171450" indent="-171450">
              <a:buFont typeface="+mj-lt"/>
              <a:buAutoNum type="arabicPeriod"/>
            </a:pPr>
            <a:r>
              <a:rPr lang="en-US" dirty="0">
                <a:latin typeface="Candara"/>
                <a:cs typeface="Candara"/>
              </a:rPr>
              <a:t>Group Collaboration </a:t>
            </a:r>
            <a:r>
              <a:rPr lang="en-US" dirty="0" smtClean="0">
                <a:latin typeface="Candara"/>
                <a:cs typeface="Candara"/>
              </a:rPr>
              <a:t>Evaluations</a:t>
            </a:r>
            <a:endParaRPr lang="en-US" dirty="0" smtClean="0">
              <a:solidFill>
                <a:srgbClr val="000000"/>
              </a:solidFill>
            </a:endParaRPr>
          </a:p>
          <a:p>
            <a:endParaRPr lang="en-US" dirty="0">
              <a:solidFill>
                <a:srgbClr val="000000"/>
              </a:solidFill>
            </a:endParaRPr>
          </a:p>
        </p:txBody>
      </p:sp>
      <p:sp>
        <p:nvSpPr>
          <p:cNvPr id="6" name="Content Placeholder 2"/>
          <p:cNvSpPr txBox="1">
            <a:spLocks/>
          </p:cNvSpPr>
          <p:nvPr/>
        </p:nvSpPr>
        <p:spPr>
          <a:xfrm>
            <a:off x="3575050" y="215976"/>
            <a:ext cx="5386999" cy="2809036"/>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600" dirty="0" smtClean="0">
                <a:solidFill>
                  <a:srgbClr val="000000"/>
                </a:solidFill>
                <a:latin typeface="IndernikGold"/>
                <a:cs typeface="IndernikGold"/>
              </a:rPr>
              <a:t>Individual Lyrics Rubric</a:t>
            </a:r>
          </a:p>
          <a:p>
            <a:pPr marL="0" indent="0">
              <a:buFont typeface="Arial" pitchFamily="34" charset="0"/>
              <a:buNone/>
            </a:pPr>
            <a:endParaRPr lang="en-US" dirty="0">
              <a:solidFill>
                <a:srgbClr val="000000"/>
              </a:solidFill>
              <a:latin typeface="IndernikGold"/>
              <a:cs typeface="IndernikGold"/>
            </a:endParaRPr>
          </a:p>
        </p:txBody>
      </p:sp>
      <p:pic>
        <p:nvPicPr>
          <p:cNvPr id="7" name="Picture 6" descr="Screen Shot 2015-01-12 at 12.50.2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2237" y="5889531"/>
            <a:ext cx="5472624" cy="774688"/>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1421633380"/>
              </p:ext>
            </p:extLst>
          </p:nvPr>
        </p:nvGraphicFramePr>
        <p:xfrm>
          <a:off x="3702892" y="669210"/>
          <a:ext cx="5130720" cy="3391624"/>
        </p:xfrm>
        <a:graphic>
          <a:graphicData uri="http://schemas.openxmlformats.org/drawingml/2006/table">
            <a:tbl>
              <a:tblPr firstRow="1" bandRow="1">
                <a:tableStyleId>{073A0DAA-6AF3-43AB-8588-CEC1D06C72B9}</a:tableStyleId>
              </a:tblPr>
              <a:tblGrid>
                <a:gridCol w="1026144"/>
                <a:gridCol w="1026144"/>
                <a:gridCol w="1026144"/>
                <a:gridCol w="1026144"/>
                <a:gridCol w="1026144"/>
              </a:tblGrid>
              <a:tr h="274320">
                <a:tc>
                  <a:txBody>
                    <a:bodyPr/>
                    <a:lstStyle/>
                    <a:p>
                      <a:endParaRPr lang="en-US" sz="1200" dirty="0">
                        <a:latin typeface="Candara"/>
                        <a:cs typeface="Candara"/>
                      </a:endParaRPr>
                    </a:p>
                  </a:txBody>
                  <a:tcPr/>
                </a:tc>
                <a:tc>
                  <a:txBody>
                    <a:bodyPr/>
                    <a:lstStyle/>
                    <a:p>
                      <a:r>
                        <a:rPr lang="en-US" sz="1200" dirty="0" smtClean="0">
                          <a:latin typeface="Candara"/>
                          <a:cs typeface="Candara"/>
                        </a:rPr>
                        <a:t>4</a:t>
                      </a:r>
                      <a:endParaRPr lang="en-US" sz="1200" dirty="0">
                        <a:latin typeface="Candara"/>
                        <a:cs typeface="Candara"/>
                      </a:endParaRPr>
                    </a:p>
                  </a:txBody>
                  <a:tcPr/>
                </a:tc>
                <a:tc>
                  <a:txBody>
                    <a:bodyPr/>
                    <a:lstStyle/>
                    <a:p>
                      <a:r>
                        <a:rPr lang="en-US" sz="1200" dirty="0" smtClean="0">
                          <a:latin typeface="Candara"/>
                          <a:cs typeface="Candara"/>
                        </a:rPr>
                        <a:t>3</a:t>
                      </a:r>
                      <a:endParaRPr lang="en-US" sz="1200" dirty="0">
                        <a:latin typeface="Candara"/>
                        <a:cs typeface="Candara"/>
                      </a:endParaRPr>
                    </a:p>
                  </a:txBody>
                  <a:tcPr/>
                </a:tc>
                <a:tc>
                  <a:txBody>
                    <a:bodyPr/>
                    <a:lstStyle/>
                    <a:p>
                      <a:r>
                        <a:rPr lang="en-US" sz="1200" dirty="0" smtClean="0">
                          <a:latin typeface="Candara"/>
                          <a:cs typeface="Candara"/>
                        </a:rPr>
                        <a:t>2</a:t>
                      </a:r>
                      <a:endParaRPr lang="en-US" sz="1200" dirty="0">
                        <a:latin typeface="Candara"/>
                        <a:cs typeface="Candara"/>
                      </a:endParaRPr>
                    </a:p>
                  </a:txBody>
                  <a:tcPr/>
                </a:tc>
                <a:tc>
                  <a:txBody>
                    <a:bodyPr/>
                    <a:lstStyle/>
                    <a:p>
                      <a:r>
                        <a:rPr lang="en-US" sz="1200" dirty="0" smtClean="0">
                          <a:latin typeface="Candara"/>
                          <a:cs typeface="Candara"/>
                        </a:rPr>
                        <a:t>1</a:t>
                      </a:r>
                      <a:endParaRPr lang="en-US" sz="1200" dirty="0">
                        <a:latin typeface="Candara"/>
                        <a:cs typeface="Candara"/>
                      </a:endParaRPr>
                    </a:p>
                  </a:txBody>
                  <a:tcPr/>
                </a:tc>
              </a:tr>
              <a:tr h="822960">
                <a:tc>
                  <a:txBody>
                    <a:bodyPr/>
                    <a:lstStyle/>
                    <a:p>
                      <a:r>
                        <a:rPr lang="en-US" sz="1200" dirty="0" smtClean="0">
                          <a:latin typeface="Candara"/>
                          <a:cs typeface="Candara"/>
                        </a:rPr>
                        <a:t>Literary Analysis</a:t>
                      </a:r>
                    </a:p>
                  </a:txBody>
                  <a:tcPr/>
                </a:tc>
                <a:tc>
                  <a:txBody>
                    <a:bodyPr/>
                    <a:lstStyle/>
                    <a:p>
                      <a:r>
                        <a:rPr lang="en-US" sz="1200" dirty="0" smtClean="0">
                          <a:latin typeface="Candara"/>
                          <a:cs typeface="Candara"/>
                        </a:rPr>
                        <a:t>Tone, imagery</a:t>
                      </a:r>
                      <a:endParaRPr lang="en-US" sz="1200" dirty="0">
                        <a:latin typeface="Candara"/>
                        <a:cs typeface="Candara"/>
                      </a:endParaRPr>
                    </a:p>
                  </a:txBody>
                  <a:tcPr/>
                </a:tc>
                <a:tc>
                  <a:txBody>
                    <a:bodyPr/>
                    <a:lstStyle/>
                    <a:p>
                      <a:endParaRPr lang="en-US" sz="1200">
                        <a:latin typeface="Candara"/>
                        <a:cs typeface="Candara"/>
                      </a:endParaRPr>
                    </a:p>
                  </a:txBody>
                  <a:tcPr/>
                </a:tc>
                <a:tc>
                  <a:txBody>
                    <a:bodyPr/>
                    <a:lstStyle/>
                    <a:p>
                      <a:endParaRPr lang="en-US" sz="1200" dirty="0">
                        <a:latin typeface="Candara"/>
                        <a:cs typeface="Candara"/>
                      </a:endParaRPr>
                    </a:p>
                  </a:txBody>
                  <a:tcPr/>
                </a:tc>
                <a:tc>
                  <a:txBody>
                    <a:bodyPr/>
                    <a:lstStyle/>
                    <a:p>
                      <a:endParaRPr lang="en-US" sz="1200" dirty="0">
                        <a:latin typeface="Candara"/>
                        <a:cs typeface="Candara"/>
                      </a:endParaRPr>
                    </a:p>
                  </a:txBody>
                  <a:tcPr/>
                </a:tc>
              </a:tr>
              <a:tr h="1005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Candara"/>
                          <a:cs typeface="Candara"/>
                        </a:rPr>
                        <a:t>Word</a:t>
                      </a:r>
                      <a:r>
                        <a:rPr lang="en-US" sz="1200" baseline="0" dirty="0" smtClean="0">
                          <a:latin typeface="Candara"/>
                          <a:cs typeface="Candara"/>
                        </a:rPr>
                        <a:t> Choice &amp; Vocabulary</a:t>
                      </a:r>
                      <a:endParaRPr lang="en-US" sz="1200" dirty="0" smtClean="0">
                        <a:latin typeface="Candara"/>
                        <a:cs typeface="Candara"/>
                      </a:endParaRPr>
                    </a:p>
                  </a:txBody>
                  <a:tcPr/>
                </a:tc>
                <a:tc>
                  <a:txBody>
                    <a:bodyPr/>
                    <a:lstStyle/>
                    <a:p>
                      <a:r>
                        <a:rPr lang="en-US" sz="1200" dirty="0" smtClean="0">
                          <a:latin typeface="Candara"/>
                          <a:cs typeface="Candara"/>
                        </a:rPr>
                        <a:t>connotation</a:t>
                      </a:r>
                      <a:endParaRPr lang="en-US" sz="1200" dirty="0">
                        <a:latin typeface="Candara"/>
                        <a:cs typeface="Candara"/>
                      </a:endParaRPr>
                    </a:p>
                  </a:txBody>
                  <a:tcPr/>
                </a:tc>
                <a:tc>
                  <a:txBody>
                    <a:bodyPr/>
                    <a:lstStyle/>
                    <a:p>
                      <a:endParaRPr lang="en-US" sz="1200">
                        <a:latin typeface="Candara"/>
                        <a:cs typeface="Candara"/>
                      </a:endParaRPr>
                    </a:p>
                  </a:txBody>
                  <a:tcPr/>
                </a:tc>
                <a:tc>
                  <a:txBody>
                    <a:bodyPr/>
                    <a:lstStyle/>
                    <a:p>
                      <a:endParaRPr lang="en-US" sz="1200" dirty="0">
                        <a:latin typeface="Candara"/>
                        <a:cs typeface="Candara"/>
                      </a:endParaRPr>
                    </a:p>
                  </a:txBody>
                  <a:tcPr/>
                </a:tc>
                <a:tc>
                  <a:txBody>
                    <a:bodyPr/>
                    <a:lstStyle/>
                    <a:p>
                      <a:endParaRPr lang="en-US" sz="1200" dirty="0">
                        <a:latin typeface="Candara"/>
                        <a:cs typeface="Candara"/>
                      </a:endParaRPr>
                    </a:p>
                  </a:txBody>
                  <a:tcPr/>
                </a:tc>
              </a:tr>
              <a:tr h="465544">
                <a:tc>
                  <a:txBody>
                    <a:bodyPr/>
                    <a:lstStyle/>
                    <a:p>
                      <a:r>
                        <a:rPr lang="en-US" sz="1200" dirty="0" smtClean="0">
                          <a:latin typeface="Candara"/>
                          <a:cs typeface="Candara"/>
                        </a:rPr>
                        <a:t>Thesis</a:t>
                      </a:r>
                      <a:endParaRPr lang="en-US" sz="1200" dirty="0">
                        <a:latin typeface="Candara"/>
                        <a:cs typeface="Candara"/>
                      </a:endParaRPr>
                    </a:p>
                  </a:txBody>
                  <a:tcPr/>
                </a:tc>
                <a:tc>
                  <a:txBody>
                    <a:bodyPr/>
                    <a:lstStyle/>
                    <a:p>
                      <a:r>
                        <a:rPr lang="en-US" sz="1200" dirty="0" smtClean="0">
                          <a:latin typeface="Candara"/>
                          <a:cs typeface="Candara"/>
                        </a:rPr>
                        <a:t>theme</a:t>
                      </a:r>
                      <a:endParaRPr lang="en-US" sz="1200" dirty="0">
                        <a:latin typeface="Candara"/>
                        <a:cs typeface="Candara"/>
                      </a:endParaRPr>
                    </a:p>
                  </a:txBody>
                  <a:tcPr/>
                </a:tc>
                <a:tc>
                  <a:txBody>
                    <a:bodyPr/>
                    <a:lstStyle/>
                    <a:p>
                      <a:endParaRPr lang="en-US" sz="1200" dirty="0">
                        <a:latin typeface="Candara"/>
                        <a:cs typeface="Candara"/>
                      </a:endParaRPr>
                    </a:p>
                  </a:txBody>
                  <a:tcPr/>
                </a:tc>
                <a:tc>
                  <a:txBody>
                    <a:bodyPr/>
                    <a:lstStyle/>
                    <a:p>
                      <a:endParaRPr lang="en-US" sz="1200" dirty="0">
                        <a:latin typeface="Candara"/>
                        <a:cs typeface="Candara"/>
                      </a:endParaRPr>
                    </a:p>
                  </a:txBody>
                  <a:tcPr/>
                </a:tc>
                <a:tc>
                  <a:txBody>
                    <a:bodyPr/>
                    <a:lstStyle/>
                    <a:p>
                      <a:endParaRPr lang="en-US" sz="1200" dirty="0">
                        <a:latin typeface="Candara"/>
                        <a:cs typeface="Candara"/>
                      </a:endParaRPr>
                    </a:p>
                  </a:txBody>
                  <a:tcPr/>
                </a:tc>
              </a:tr>
              <a:tr h="822960">
                <a:tc>
                  <a:txBody>
                    <a:bodyPr/>
                    <a:lstStyle/>
                    <a:p>
                      <a:r>
                        <a:rPr lang="en-US" sz="1200" dirty="0" smtClean="0">
                          <a:latin typeface="Candara"/>
                          <a:cs typeface="Candara"/>
                        </a:rPr>
                        <a:t>HOM</a:t>
                      </a:r>
                      <a:r>
                        <a:rPr lang="en-US" sz="1200" baseline="0" dirty="0" smtClean="0">
                          <a:latin typeface="Candara"/>
                          <a:cs typeface="Candara"/>
                        </a:rPr>
                        <a:t> </a:t>
                      </a:r>
                      <a:r>
                        <a:rPr lang="en-US" sz="1200" dirty="0" smtClean="0">
                          <a:latin typeface="Candara"/>
                          <a:cs typeface="Candara"/>
                        </a:rPr>
                        <a:t>Quality: Song Format</a:t>
                      </a:r>
                      <a:endParaRPr lang="en-US" sz="1200" dirty="0">
                        <a:latin typeface="Candara"/>
                        <a:cs typeface="Candara"/>
                      </a:endParaRPr>
                    </a:p>
                  </a:txBody>
                  <a:tcPr/>
                </a:tc>
                <a:tc>
                  <a:txBody>
                    <a:bodyPr/>
                    <a:lstStyle/>
                    <a:p>
                      <a:r>
                        <a:rPr lang="en-US" sz="1200" dirty="0" smtClean="0">
                          <a:latin typeface="Candara"/>
                          <a:cs typeface="Candara"/>
                        </a:rPr>
                        <a:t>Versus,</a:t>
                      </a:r>
                      <a:r>
                        <a:rPr lang="en-US" sz="1200" baseline="0" dirty="0" smtClean="0">
                          <a:latin typeface="Candara"/>
                          <a:cs typeface="Candara"/>
                        </a:rPr>
                        <a:t> chorus, bridge</a:t>
                      </a:r>
                      <a:endParaRPr lang="en-US" sz="1200" dirty="0">
                        <a:latin typeface="Candara"/>
                        <a:cs typeface="Candara"/>
                      </a:endParaRPr>
                    </a:p>
                  </a:txBody>
                  <a:tcPr/>
                </a:tc>
                <a:tc>
                  <a:txBody>
                    <a:bodyPr/>
                    <a:lstStyle/>
                    <a:p>
                      <a:endParaRPr lang="en-US" sz="1200" dirty="0">
                        <a:latin typeface="Candara"/>
                        <a:cs typeface="Candara"/>
                      </a:endParaRPr>
                    </a:p>
                  </a:txBody>
                  <a:tcPr/>
                </a:tc>
                <a:tc>
                  <a:txBody>
                    <a:bodyPr/>
                    <a:lstStyle/>
                    <a:p>
                      <a:endParaRPr lang="en-US" sz="1200" dirty="0">
                        <a:latin typeface="Candara"/>
                        <a:cs typeface="Candara"/>
                      </a:endParaRPr>
                    </a:p>
                  </a:txBody>
                  <a:tcPr/>
                </a:tc>
                <a:tc>
                  <a:txBody>
                    <a:bodyPr/>
                    <a:lstStyle/>
                    <a:p>
                      <a:endParaRPr lang="en-US" sz="1200" dirty="0">
                        <a:latin typeface="Candara"/>
                        <a:cs typeface="Candara"/>
                      </a:endParaRPr>
                    </a:p>
                  </a:txBody>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121428446"/>
              </p:ext>
            </p:extLst>
          </p:nvPr>
        </p:nvGraphicFramePr>
        <p:xfrm>
          <a:off x="3702892" y="3422700"/>
          <a:ext cx="5130721" cy="3726968"/>
        </p:xfrm>
        <a:graphic>
          <a:graphicData uri="http://schemas.openxmlformats.org/drawingml/2006/table">
            <a:tbl>
              <a:tblPr firstRow="1" bandRow="1">
                <a:tableStyleId>{073A0DAA-6AF3-43AB-8588-CEC1D06C72B9}</a:tableStyleId>
              </a:tblPr>
              <a:tblGrid>
                <a:gridCol w="683721"/>
                <a:gridCol w="1378781"/>
                <a:gridCol w="1052656"/>
                <a:gridCol w="1187856"/>
                <a:gridCol w="827707"/>
              </a:tblGrid>
              <a:tr h="275108">
                <a:tc>
                  <a:txBody>
                    <a:bodyPr/>
                    <a:lstStyle/>
                    <a:p>
                      <a:endParaRPr lang="en-US" sz="700" dirty="0">
                        <a:latin typeface="Candara"/>
                        <a:cs typeface="Candara"/>
                      </a:endParaRPr>
                    </a:p>
                  </a:txBody>
                  <a:tcPr/>
                </a:tc>
                <a:tc>
                  <a:txBody>
                    <a:bodyPr/>
                    <a:lstStyle/>
                    <a:p>
                      <a:r>
                        <a:rPr lang="en-US" sz="700" dirty="0" smtClean="0">
                          <a:latin typeface="Candara"/>
                          <a:cs typeface="Candara"/>
                        </a:rPr>
                        <a:t>4</a:t>
                      </a:r>
                      <a:endParaRPr lang="en-US" sz="700" dirty="0">
                        <a:latin typeface="Candara"/>
                        <a:cs typeface="Candara"/>
                      </a:endParaRPr>
                    </a:p>
                  </a:txBody>
                  <a:tcPr/>
                </a:tc>
                <a:tc>
                  <a:txBody>
                    <a:bodyPr/>
                    <a:lstStyle/>
                    <a:p>
                      <a:r>
                        <a:rPr lang="en-US" sz="700" dirty="0" smtClean="0">
                          <a:latin typeface="Candara"/>
                          <a:cs typeface="Candara"/>
                        </a:rPr>
                        <a:t>3</a:t>
                      </a:r>
                      <a:endParaRPr lang="en-US" sz="700" dirty="0">
                        <a:latin typeface="Candara"/>
                        <a:cs typeface="Candara"/>
                      </a:endParaRPr>
                    </a:p>
                  </a:txBody>
                  <a:tcPr/>
                </a:tc>
                <a:tc>
                  <a:txBody>
                    <a:bodyPr/>
                    <a:lstStyle/>
                    <a:p>
                      <a:r>
                        <a:rPr lang="en-US" sz="700" dirty="0" smtClean="0">
                          <a:latin typeface="Candara"/>
                          <a:cs typeface="Candara"/>
                        </a:rPr>
                        <a:t>2</a:t>
                      </a:r>
                      <a:endParaRPr lang="en-US" sz="700" dirty="0">
                        <a:latin typeface="Candara"/>
                        <a:cs typeface="Candara"/>
                      </a:endParaRPr>
                    </a:p>
                  </a:txBody>
                  <a:tcPr/>
                </a:tc>
                <a:tc>
                  <a:txBody>
                    <a:bodyPr/>
                    <a:lstStyle/>
                    <a:p>
                      <a:r>
                        <a:rPr lang="en-US" sz="700" dirty="0" smtClean="0">
                          <a:latin typeface="Candara"/>
                          <a:cs typeface="Candara"/>
                        </a:rPr>
                        <a:t>1</a:t>
                      </a:r>
                      <a:endParaRPr lang="en-US" sz="700" dirty="0">
                        <a:latin typeface="Candara"/>
                        <a:cs typeface="Candara"/>
                      </a:endParaRPr>
                    </a:p>
                  </a:txBody>
                  <a:tcPr/>
                </a:tc>
              </a:tr>
              <a:tr h="708660">
                <a:tc>
                  <a:txBody>
                    <a:bodyPr/>
                    <a:lstStyle/>
                    <a:p>
                      <a:r>
                        <a:rPr lang="en-US" sz="700" dirty="0" smtClean="0">
                          <a:latin typeface="Candara"/>
                          <a:cs typeface="Candara"/>
                        </a:rPr>
                        <a:t>Thesis</a:t>
                      </a:r>
                      <a:endParaRPr lang="en-US" sz="700" dirty="0">
                        <a:latin typeface="Candara"/>
                        <a:cs typeface="Candara"/>
                      </a:endParaRPr>
                    </a:p>
                  </a:txBody>
                  <a:tcPr/>
                </a:tc>
                <a:tc>
                  <a:txBody>
                    <a:bodyPr/>
                    <a:lstStyle/>
                    <a:p>
                      <a:r>
                        <a:rPr lang="en-US" sz="700" dirty="0" smtClean="0">
                          <a:latin typeface="Candara"/>
                          <a:cs typeface="Candara"/>
                        </a:rPr>
                        <a:t>Has a </a:t>
                      </a:r>
                      <a:r>
                        <a:rPr lang="en-US" sz="700" b="1" dirty="0" smtClean="0">
                          <a:latin typeface="Candara"/>
                          <a:cs typeface="Candara"/>
                        </a:rPr>
                        <a:t>clear</a:t>
                      </a:r>
                      <a:r>
                        <a:rPr lang="en-US" sz="700" baseline="0" dirty="0" smtClean="0">
                          <a:latin typeface="Candara"/>
                          <a:cs typeface="Candara"/>
                        </a:rPr>
                        <a:t>, </a:t>
                      </a:r>
                      <a:r>
                        <a:rPr lang="en-US" sz="700" b="1" baseline="0" dirty="0" smtClean="0">
                          <a:latin typeface="Candara"/>
                          <a:cs typeface="Candara"/>
                        </a:rPr>
                        <a:t>thorough</a:t>
                      </a:r>
                      <a:r>
                        <a:rPr lang="en-US" sz="700" baseline="0" dirty="0" smtClean="0">
                          <a:latin typeface="Candara"/>
                          <a:cs typeface="Candara"/>
                        </a:rPr>
                        <a:t>  and </a:t>
                      </a:r>
                      <a:r>
                        <a:rPr lang="en-US" sz="700" b="1" baseline="0" dirty="0" smtClean="0">
                          <a:latin typeface="Candara"/>
                          <a:cs typeface="Candara"/>
                        </a:rPr>
                        <a:t>consistent</a:t>
                      </a:r>
                      <a:r>
                        <a:rPr lang="en-US" sz="700" baseline="0" dirty="0" smtClean="0">
                          <a:latin typeface="Candara"/>
                          <a:cs typeface="Candara"/>
                        </a:rPr>
                        <a:t> persuasive argument throughout essay.</a:t>
                      </a:r>
                      <a:endParaRPr lang="en-US" sz="700" dirty="0">
                        <a:latin typeface="Candara"/>
                        <a:cs typeface="Candara"/>
                      </a:endParaRPr>
                    </a:p>
                  </a:txBody>
                  <a:tcPr/>
                </a:tc>
                <a:tc>
                  <a:txBody>
                    <a:bodyPr/>
                    <a:lstStyle/>
                    <a:p>
                      <a:r>
                        <a:rPr lang="en-US" sz="700" dirty="0" smtClean="0">
                          <a:latin typeface="Candara"/>
                          <a:cs typeface="Candara"/>
                        </a:rPr>
                        <a:t>Has a </a:t>
                      </a:r>
                      <a:r>
                        <a:rPr lang="en-US" sz="700" b="1" dirty="0" smtClean="0">
                          <a:latin typeface="Candara"/>
                          <a:cs typeface="Candara"/>
                        </a:rPr>
                        <a:t>clear</a:t>
                      </a:r>
                      <a:r>
                        <a:rPr lang="en-US" sz="700" dirty="0" smtClean="0">
                          <a:latin typeface="Candara"/>
                          <a:cs typeface="Candara"/>
                        </a:rPr>
                        <a:t> persuasive argument throughout.</a:t>
                      </a:r>
                      <a:endParaRPr lang="en-US" sz="700" dirty="0">
                        <a:latin typeface="Candara"/>
                        <a:cs typeface="Candara"/>
                      </a:endParaRPr>
                    </a:p>
                  </a:txBody>
                  <a:tcPr/>
                </a:tc>
                <a:tc>
                  <a:txBody>
                    <a:bodyPr/>
                    <a:lstStyle/>
                    <a:p>
                      <a:r>
                        <a:rPr lang="en-US" sz="700" dirty="0" smtClean="0">
                          <a:latin typeface="Candara"/>
                          <a:cs typeface="Candara"/>
                        </a:rPr>
                        <a:t>Has</a:t>
                      </a:r>
                      <a:r>
                        <a:rPr lang="en-US" sz="700" baseline="0" dirty="0" smtClean="0">
                          <a:latin typeface="Candara"/>
                          <a:cs typeface="Candara"/>
                        </a:rPr>
                        <a:t> a </a:t>
                      </a:r>
                      <a:r>
                        <a:rPr lang="en-US" sz="700" b="1" baseline="0" dirty="0" smtClean="0">
                          <a:latin typeface="Candara"/>
                          <a:cs typeface="Candara"/>
                        </a:rPr>
                        <a:t>vague</a:t>
                      </a:r>
                      <a:r>
                        <a:rPr lang="en-US" sz="700" baseline="0" dirty="0" smtClean="0">
                          <a:latin typeface="Candara"/>
                          <a:cs typeface="Candara"/>
                        </a:rPr>
                        <a:t> thesis statement or is not consistent.</a:t>
                      </a:r>
                      <a:endParaRPr lang="en-US" sz="700" dirty="0">
                        <a:latin typeface="Candara"/>
                        <a:cs typeface="Candara"/>
                      </a:endParaRPr>
                    </a:p>
                  </a:txBody>
                  <a:tcPr/>
                </a:tc>
                <a:tc>
                  <a:txBody>
                    <a:bodyPr/>
                    <a:lstStyle/>
                    <a:p>
                      <a:r>
                        <a:rPr lang="en-US" sz="700" dirty="0" smtClean="0">
                          <a:latin typeface="Candara"/>
                          <a:cs typeface="Candara"/>
                        </a:rPr>
                        <a:t>Has </a:t>
                      </a:r>
                      <a:r>
                        <a:rPr lang="en-US" sz="700" b="1" dirty="0" smtClean="0">
                          <a:latin typeface="Candara"/>
                          <a:cs typeface="Candara"/>
                        </a:rPr>
                        <a:t>no</a:t>
                      </a:r>
                      <a:r>
                        <a:rPr lang="en-US" sz="700" dirty="0" smtClean="0">
                          <a:latin typeface="Candara"/>
                          <a:cs typeface="Candara"/>
                        </a:rPr>
                        <a:t> thesis</a:t>
                      </a:r>
                      <a:r>
                        <a:rPr lang="en-US" sz="700" baseline="0" dirty="0" smtClean="0">
                          <a:latin typeface="Candara"/>
                          <a:cs typeface="Candara"/>
                        </a:rPr>
                        <a:t> statement. </a:t>
                      </a:r>
                      <a:endParaRPr lang="en-US" sz="700" dirty="0">
                        <a:latin typeface="Candara"/>
                        <a:cs typeface="Candara"/>
                      </a:endParaRPr>
                    </a:p>
                  </a:txBody>
                  <a:tcPr/>
                </a:tc>
              </a:tr>
              <a:tr h="605790">
                <a:tc>
                  <a:txBody>
                    <a:bodyPr/>
                    <a:lstStyle/>
                    <a:p>
                      <a:r>
                        <a:rPr lang="en-US" sz="700" dirty="0" smtClean="0">
                          <a:latin typeface="Candara"/>
                          <a:cs typeface="Candara"/>
                        </a:rPr>
                        <a:t>Evidence</a:t>
                      </a:r>
                      <a:endParaRPr lang="en-US" sz="700" dirty="0">
                        <a:latin typeface="Candara"/>
                        <a:cs typeface="Candara"/>
                      </a:endParaRPr>
                    </a:p>
                  </a:txBody>
                  <a:tcPr/>
                </a:tc>
                <a:tc>
                  <a:txBody>
                    <a:bodyPr/>
                    <a:lstStyle/>
                    <a:p>
                      <a:r>
                        <a:rPr lang="en-US" sz="700" smtClean="0">
                          <a:latin typeface="Candara"/>
                          <a:cs typeface="Candara"/>
                        </a:rPr>
                        <a:t>Evidence</a:t>
                      </a:r>
                      <a:r>
                        <a:rPr lang="en-US" sz="700" baseline="0" smtClean="0">
                          <a:latin typeface="Candara"/>
                          <a:cs typeface="Candara"/>
                        </a:rPr>
                        <a:t> </a:t>
                      </a:r>
                      <a:r>
                        <a:rPr lang="en-US" sz="700" b="1" baseline="0" smtClean="0">
                          <a:latin typeface="Candara"/>
                          <a:cs typeface="Candara"/>
                        </a:rPr>
                        <a:t>strongly</a:t>
                      </a:r>
                      <a:r>
                        <a:rPr lang="en-US" sz="700" baseline="0" smtClean="0">
                          <a:latin typeface="Candara"/>
                          <a:cs typeface="Candara"/>
                        </a:rPr>
                        <a:t> and </a:t>
                      </a:r>
                      <a:r>
                        <a:rPr lang="en-US" sz="700" b="1" baseline="0" smtClean="0">
                          <a:latin typeface="Candara"/>
                          <a:cs typeface="Candara"/>
                        </a:rPr>
                        <a:t>adequately</a:t>
                      </a:r>
                      <a:r>
                        <a:rPr lang="en-US" sz="700" baseline="0" smtClean="0">
                          <a:latin typeface="Candara"/>
                          <a:cs typeface="Candara"/>
                        </a:rPr>
                        <a:t> supports thesis, with proper citations.</a:t>
                      </a:r>
                      <a:endParaRPr lang="en-US" sz="700" dirty="0">
                        <a:latin typeface="Candara"/>
                        <a:cs typeface="Candara"/>
                      </a:endParaRPr>
                    </a:p>
                  </a:txBody>
                  <a:tcPr/>
                </a:tc>
                <a:tc>
                  <a:txBody>
                    <a:bodyPr/>
                    <a:lstStyle/>
                    <a:p>
                      <a:r>
                        <a:rPr lang="en-US" sz="700" dirty="0" smtClean="0">
                          <a:latin typeface="Candara"/>
                          <a:cs typeface="Candara"/>
                        </a:rPr>
                        <a:t>Evidence</a:t>
                      </a:r>
                      <a:r>
                        <a:rPr lang="en-US" sz="700" baseline="0" dirty="0" smtClean="0">
                          <a:latin typeface="Candara"/>
                          <a:cs typeface="Candara"/>
                        </a:rPr>
                        <a:t> </a:t>
                      </a:r>
                      <a:r>
                        <a:rPr lang="en-US" sz="700" b="1" baseline="0" dirty="0" smtClean="0">
                          <a:latin typeface="Candara"/>
                          <a:cs typeface="Candara"/>
                        </a:rPr>
                        <a:t>generally</a:t>
                      </a:r>
                      <a:r>
                        <a:rPr lang="en-US" sz="700" baseline="0" dirty="0" smtClean="0">
                          <a:latin typeface="Candara"/>
                          <a:cs typeface="Candara"/>
                        </a:rPr>
                        <a:t> supports thesis. </a:t>
                      </a:r>
                      <a:endParaRPr lang="en-US" sz="700" dirty="0">
                        <a:latin typeface="Candara"/>
                        <a:cs typeface="Candara"/>
                      </a:endParaRPr>
                    </a:p>
                  </a:txBody>
                  <a:tcPr/>
                </a:tc>
                <a:tc>
                  <a:txBody>
                    <a:bodyPr/>
                    <a:lstStyle/>
                    <a:p>
                      <a:r>
                        <a:rPr lang="en-US" sz="700" dirty="0" smtClean="0">
                          <a:latin typeface="Candara"/>
                          <a:cs typeface="Candara"/>
                        </a:rPr>
                        <a:t>Evidence</a:t>
                      </a:r>
                      <a:r>
                        <a:rPr lang="en-US" sz="700" baseline="0" dirty="0" smtClean="0">
                          <a:latin typeface="Candara"/>
                          <a:cs typeface="Candara"/>
                        </a:rPr>
                        <a:t> does </a:t>
                      </a:r>
                      <a:r>
                        <a:rPr lang="en-US" sz="700" b="1" baseline="0" dirty="0" smtClean="0">
                          <a:latin typeface="Candara"/>
                          <a:cs typeface="Candara"/>
                        </a:rPr>
                        <a:t>not</a:t>
                      </a:r>
                      <a:r>
                        <a:rPr lang="en-US" sz="700" baseline="0" dirty="0" smtClean="0">
                          <a:latin typeface="Candara"/>
                          <a:cs typeface="Candara"/>
                        </a:rPr>
                        <a:t> support thesis or is </a:t>
                      </a:r>
                      <a:r>
                        <a:rPr lang="en-US" sz="700" b="1" baseline="0" dirty="0" smtClean="0">
                          <a:latin typeface="Candara"/>
                          <a:cs typeface="Candara"/>
                        </a:rPr>
                        <a:t>not</a:t>
                      </a:r>
                      <a:r>
                        <a:rPr lang="en-US" sz="700" baseline="0" dirty="0" smtClean="0">
                          <a:latin typeface="Candara"/>
                          <a:cs typeface="Candara"/>
                        </a:rPr>
                        <a:t> adequate.</a:t>
                      </a:r>
                      <a:endParaRPr lang="en-US" sz="700" dirty="0">
                        <a:latin typeface="Candara"/>
                        <a:cs typeface="Candara"/>
                      </a:endParaRPr>
                    </a:p>
                  </a:txBody>
                  <a:tcPr/>
                </a:tc>
                <a:tc>
                  <a:txBody>
                    <a:bodyPr/>
                    <a:lstStyle/>
                    <a:p>
                      <a:r>
                        <a:rPr lang="en-US" sz="700" dirty="0" smtClean="0">
                          <a:latin typeface="Candara"/>
                          <a:cs typeface="Candara"/>
                        </a:rPr>
                        <a:t>Has </a:t>
                      </a:r>
                      <a:r>
                        <a:rPr lang="en-US" sz="700" b="1" dirty="0" smtClean="0">
                          <a:latin typeface="Candara"/>
                          <a:cs typeface="Candara"/>
                        </a:rPr>
                        <a:t>no</a:t>
                      </a:r>
                      <a:r>
                        <a:rPr lang="en-US" sz="700" dirty="0" smtClean="0">
                          <a:latin typeface="Candara"/>
                          <a:cs typeface="Candara"/>
                        </a:rPr>
                        <a:t> evidence.</a:t>
                      </a:r>
                      <a:endParaRPr lang="en-US" sz="700" dirty="0">
                        <a:latin typeface="Candara"/>
                        <a:cs typeface="Candara"/>
                      </a:endParaRPr>
                    </a:p>
                  </a:txBody>
                  <a:tcPr/>
                </a:tc>
              </a:tr>
              <a:tr h="1017270">
                <a:tc>
                  <a:txBody>
                    <a:bodyPr/>
                    <a:lstStyle/>
                    <a:p>
                      <a:r>
                        <a:rPr lang="en-US" sz="700" dirty="0" smtClean="0">
                          <a:latin typeface="Candara"/>
                          <a:cs typeface="Candara"/>
                        </a:rPr>
                        <a:t>Word</a:t>
                      </a:r>
                      <a:r>
                        <a:rPr lang="en-US" sz="700" baseline="0" dirty="0" smtClean="0">
                          <a:latin typeface="Candara"/>
                          <a:cs typeface="Candara"/>
                        </a:rPr>
                        <a:t> Choice &amp; Vocabulary</a:t>
                      </a:r>
                      <a:endParaRPr lang="en-US" sz="700" dirty="0">
                        <a:latin typeface="Candara"/>
                        <a:cs typeface="Candara"/>
                      </a:endParaRPr>
                    </a:p>
                  </a:txBody>
                  <a:tcPr/>
                </a:tc>
                <a:tc>
                  <a:txBody>
                    <a:bodyPr/>
                    <a:lstStyle/>
                    <a:p>
                      <a:r>
                        <a:rPr lang="en-US" sz="700" dirty="0" smtClean="0">
                          <a:latin typeface="Candara"/>
                          <a:cs typeface="Candara"/>
                        </a:rPr>
                        <a:t>Utilizes </a:t>
                      </a:r>
                      <a:r>
                        <a:rPr lang="en-US" sz="700" baseline="0" dirty="0" smtClean="0">
                          <a:latin typeface="Candara"/>
                          <a:cs typeface="Candara"/>
                        </a:rPr>
                        <a:t>industry terminology and </a:t>
                      </a:r>
                      <a:r>
                        <a:rPr lang="en-US" sz="700" b="1" baseline="0" dirty="0" smtClean="0">
                          <a:latin typeface="Candara"/>
                          <a:cs typeface="Candara"/>
                        </a:rPr>
                        <a:t>powerful</a:t>
                      </a:r>
                      <a:r>
                        <a:rPr lang="en-US" sz="700" baseline="0" dirty="0" smtClean="0">
                          <a:latin typeface="Candara"/>
                          <a:cs typeface="Candara"/>
                        </a:rPr>
                        <a:t> word choice to strengthen argument and build </a:t>
                      </a:r>
                      <a:r>
                        <a:rPr lang="en-US" sz="700" b="1" baseline="0" dirty="0" smtClean="0">
                          <a:latin typeface="Candara"/>
                          <a:cs typeface="Candara"/>
                        </a:rPr>
                        <a:t>credibility</a:t>
                      </a:r>
                      <a:r>
                        <a:rPr lang="en-US" sz="700" baseline="0" dirty="0" smtClean="0">
                          <a:latin typeface="Candara"/>
                          <a:cs typeface="Candara"/>
                        </a:rPr>
                        <a:t> with targeted label (audience). </a:t>
                      </a:r>
                      <a:endParaRPr lang="en-US" sz="700" dirty="0">
                        <a:latin typeface="Candara"/>
                        <a:cs typeface="Candara"/>
                      </a:endParaRPr>
                    </a:p>
                  </a:txBody>
                  <a:tcPr/>
                </a:tc>
                <a:tc>
                  <a:txBody>
                    <a:bodyPr/>
                    <a:lstStyle/>
                    <a:p>
                      <a:r>
                        <a:rPr lang="en-US" sz="700" smtClean="0">
                          <a:latin typeface="Candara"/>
                          <a:cs typeface="Candara"/>
                        </a:rPr>
                        <a:t>Utilizes some industry terminology</a:t>
                      </a:r>
                      <a:r>
                        <a:rPr lang="en-US" sz="700" baseline="0" smtClean="0">
                          <a:latin typeface="Candara"/>
                          <a:cs typeface="Candara"/>
                        </a:rPr>
                        <a:t> and word  choice is </a:t>
                      </a:r>
                      <a:r>
                        <a:rPr lang="en-US" sz="700" b="1" baseline="0" smtClean="0">
                          <a:latin typeface="Candara"/>
                          <a:cs typeface="Candara"/>
                        </a:rPr>
                        <a:t>clearly</a:t>
                      </a:r>
                      <a:r>
                        <a:rPr lang="en-US" sz="700" baseline="0" smtClean="0">
                          <a:latin typeface="Candara"/>
                          <a:cs typeface="Candara"/>
                        </a:rPr>
                        <a:t> engaging.</a:t>
                      </a:r>
                      <a:endParaRPr lang="en-US" sz="700" dirty="0">
                        <a:latin typeface="Candara"/>
                        <a:cs typeface="Candara"/>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smtClean="0">
                          <a:latin typeface="Candara"/>
                          <a:cs typeface="Candara"/>
                        </a:rPr>
                        <a:t>Utilizes little industry terminology</a:t>
                      </a:r>
                      <a:r>
                        <a:rPr lang="en-US" sz="700" baseline="0" dirty="0" smtClean="0">
                          <a:latin typeface="Candara"/>
                          <a:cs typeface="Candara"/>
                        </a:rPr>
                        <a:t> and word choice is </a:t>
                      </a:r>
                      <a:r>
                        <a:rPr lang="en-US" sz="700" b="1" baseline="0" dirty="0" smtClean="0">
                          <a:latin typeface="Candara"/>
                          <a:cs typeface="Candara"/>
                        </a:rPr>
                        <a:t>somewhat</a:t>
                      </a:r>
                      <a:r>
                        <a:rPr lang="en-US" sz="700" baseline="0" dirty="0" smtClean="0">
                          <a:latin typeface="Candara"/>
                          <a:cs typeface="Candara"/>
                        </a:rPr>
                        <a:t> engaging</a:t>
                      </a:r>
                      <a:endParaRPr lang="en-US" sz="700" dirty="0">
                        <a:latin typeface="Candara"/>
                        <a:cs typeface="Candara"/>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smtClean="0">
                          <a:latin typeface="Candara"/>
                          <a:cs typeface="Candara"/>
                        </a:rPr>
                        <a:t>Utilizes</a:t>
                      </a:r>
                      <a:r>
                        <a:rPr lang="en-US" sz="700" baseline="0" dirty="0" smtClean="0">
                          <a:latin typeface="Candara"/>
                          <a:cs typeface="Candara"/>
                        </a:rPr>
                        <a:t> </a:t>
                      </a:r>
                      <a:r>
                        <a:rPr lang="en-US" sz="700" b="1" baseline="0" dirty="0" smtClean="0">
                          <a:latin typeface="Candara"/>
                          <a:cs typeface="Candara"/>
                        </a:rPr>
                        <a:t>no</a:t>
                      </a:r>
                      <a:r>
                        <a:rPr lang="en-US" sz="700" baseline="0" dirty="0" smtClean="0">
                          <a:latin typeface="Candara"/>
                          <a:cs typeface="Candara"/>
                        </a:rPr>
                        <a:t> </a:t>
                      </a:r>
                      <a:r>
                        <a:rPr lang="en-US" sz="700" dirty="0" smtClean="0">
                          <a:latin typeface="Candara"/>
                          <a:cs typeface="Candara"/>
                        </a:rPr>
                        <a:t>industry terminology</a:t>
                      </a:r>
                      <a:r>
                        <a:rPr lang="en-US" sz="700" baseline="0" dirty="0" smtClean="0">
                          <a:latin typeface="Candara"/>
                          <a:cs typeface="Candara"/>
                        </a:rPr>
                        <a:t> and word choice is not engaging.</a:t>
                      </a:r>
                      <a:endParaRPr lang="en-US" sz="700" dirty="0" smtClean="0">
                        <a:latin typeface="Candara"/>
                        <a:cs typeface="Candara"/>
                      </a:endParaRPr>
                    </a:p>
                  </a:txBody>
                  <a:tcPr/>
                </a:tc>
              </a:tr>
              <a:tr h="1120140">
                <a:tc>
                  <a:txBody>
                    <a:bodyPr/>
                    <a:lstStyle/>
                    <a:p>
                      <a:r>
                        <a:rPr lang="en-US" sz="700" dirty="0" smtClean="0">
                          <a:latin typeface="Candara"/>
                          <a:cs typeface="Candara"/>
                        </a:rPr>
                        <a:t>HOM Quality:</a:t>
                      </a:r>
                      <a:r>
                        <a:rPr lang="en-US" sz="700" baseline="0" dirty="0" smtClean="0">
                          <a:latin typeface="Candara"/>
                          <a:cs typeface="Candara"/>
                        </a:rPr>
                        <a:t> MLA</a:t>
                      </a:r>
                      <a:endParaRPr lang="en-US" sz="700" dirty="0">
                        <a:latin typeface="Candara"/>
                        <a:cs typeface="Candara"/>
                      </a:endParaRPr>
                    </a:p>
                  </a:txBody>
                  <a:tcPr/>
                </a:tc>
                <a:tc>
                  <a:txBody>
                    <a:bodyPr/>
                    <a:lstStyle/>
                    <a:p>
                      <a:r>
                        <a:rPr lang="en-US" sz="700" dirty="0" smtClean="0">
                          <a:latin typeface="Candara"/>
                          <a:cs typeface="Candara"/>
                        </a:rPr>
                        <a:t>Has </a:t>
                      </a:r>
                      <a:r>
                        <a:rPr lang="en-US" sz="700" b="1" dirty="0" smtClean="0">
                          <a:latin typeface="Candara"/>
                          <a:cs typeface="Candara"/>
                        </a:rPr>
                        <a:t>professional</a:t>
                      </a:r>
                      <a:r>
                        <a:rPr lang="en-US" sz="700" baseline="0" dirty="0" smtClean="0">
                          <a:latin typeface="Candara"/>
                          <a:cs typeface="Candara"/>
                        </a:rPr>
                        <a:t> business letter format (singles paced and aligned left) including Sender’s Address, RE:, Date, Greetings, Body, Salutations, and Contact.</a:t>
                      </a:r>
                      <a:endParaRPr lang="en-US" sz="700" dirty="0">
                        <a:latin typeface="Candara"/>
                        <a:cs typeface="Candara"/>
                      </a:endParaRPr>
                    </a:p>
                  </a:txBody>
                  <a:tcPr/>
                </a:tc>
                <a:tc>
                  <a:txBody>
                    <a:bodyPr/>
                    <a:lstStyle/>
                    <a:p>
                      <a:r>
                        <a:rPr lang="en-US" sz="700" dirty="0" smtClean="0">
                          <a:latin typeface="Candara"/>
                          <a:cs typeface="Candara"/>
                        </a:rPr>
                        <a:t>Has</a:t>
                      </a:r>
                      <a:r>
                        <a:rPr lang="en-US" sz="700" baseline="0" dirty="0" smtClean="0">
                          <a:latin typeface="Candara"/>
                          <a:cs typeface="Candara"/>
                        </a:rPr>
                        <a:t> business letter format, but includes </a:t>
                      </a:r>
                      <a:r>
                        <a:rPr lang="en-US" sz="700" b="1" baseline="0" dirty="0" smtClean="0">
                          <a:latin typeface="Candara"/>
                          <a:cs typeface="Candara"/>
                        </a:rPr>
                        <a:t>1-2 spacing or alignment issues.</a:t>
                      </a:r>
                      <a:r>
                        <a:rPr lang="en-US" sz="700" baseline="0" dirty="0" smtClean="0">
                          <a:latin typeface="Candara"/>
                          <a:cs typeface="Candara"/>
                        </a:rPr>
                        <a:t> </a:t>
                      </a:r>
                      <a:endParaRPr lang="en-US" sz="700" dirty="0">
                        <a:latin typeface="Candara"/>
                        <a:cs typeface="Candara"/>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baseline="0" dirty="0" smtClean="0">
                          <a:latin typeface="Candara"/>
                          <a:cs typeface="Candara"/>
                        </a:rPr>
                        <a:t>Has business letter format but Includes </a:t>
                      </a:r>
                      <a:r>
                        <a:rPr lang="en-US" sz="700" b="1" baseline="0" dirty="0" smtClean="0">
                          <a:latin typeface="Candara"/>
                          <a:cs typeface="Candara"/>
                        </a:rPr>
                        <a:t>3-4 spacing or alignment issues. </a:t>
                      </a:r>
                      <a:endParaRPr lang="en-US" sz="700" b="1" dirty="0" smtClean="0">
                        <a:latin typeface="Candara"/>
                        <a:cs typeface="Candara"/>
                      </a:endParaRPr>
                    </a:p>
                    <a:p>
                      <a:endParaRPr lang="en-US" sz="700" dirty="0">
                        <a:latin typeface="Candara"/>
                        <a:cs typeface="Candara"/>
                      </a:endParaRPr>
                    </a:p>
                  </a:txBody>
                  <a:tcPr/>
                </a:tc>
                <a:tc>
                  <a:txBody>
                    <a:bodyPr/>
                    <a:lstStyle/>
                    <a:p>
                      <a:r>
                        <a:rPr lang="en-US" sz="700" dirty="0" smtClean="0">
                          <a:latin typeface="Candara"/>
                          <a:cs typeface="Candara"/>
                        </a:rPr>
                        <a:t>Has no business letter format or more </a:t>
                      </a:r>
                      <a:r>
                        <a:rPr lang="en-US" sz="700" b="1" dirty="0" smtClean="0">
                          <a:latin typeface="Candara"/>
                          <a:cs typeface="Candara"/>
                        </a:rPr>
                        <a:t>than 5 issues</a:t>
                      </a:r>
                      <a:r>
                        <a:rPr lang="en-US" sz="700" dirty="0" smtClean="0">
                          <a:latin typeface="Candara"/>
                          <a:cs typeface="Candara"/>
                        </a:rPr>
                        <a:t>.</a:t>
                      </a:r>
                      <a:endParaRPr lang="en-US" sz="700" dirty="0">
                        <a:latin typeface="Candara"/>
                        <a:cs typeface="Candara"/>
                      </a:endParaRPr>
                    </a:p>
                  </a:txBody>
                  <a:tcPr/>
                </a:tc>
              </a:tr>
            </a:tbl>
          </a:graphicData>
        </a:graphic>
      </p:graphicFrame>
    </p:spTree>
    <p:extLst>
      <p:ext uri="{BB962C8B-B14F-4D97-AF65-F5344CB8AC3E}">
        <p14:creationId xmlns:p14="http://schemas.microsoft.com/office/powerpoint/2010/main" val="2047607924"/>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556509642"/>
              </p:ext>
            </p:extLst>
          </p:nvPr>
        </p:nvGraphicFramePr>
        <p:xfrm>
          <a:off x="380999" y="1605697"/>
          <a:ext cx="8494891" cy="6093127"/>
        </p:xfrm>
        <a:graphic>
          <a:graphicData uri="http://schemas.openxmlformats.org/drawingml/2006/table">
            <a:tbl>
              <a:tblPr firstRow="1" bandRow="1">
                <a:tableStyleId>{D7AC3CCA-C797-4891-BE02-D94E43425B78}</a:tableStyleId>
              </a:tblPr>
              <a:tblGrid>
                <a:gridCol w="493891"/>
                <a:gridCol w="1975555"/>
                <a:gridCol w="3033889"/>
                <a:gridCol w="2991556"/>
              </a:tblGrid>
              <a:tr h="388127">
                <a:tc>
                  <a:txBody>
                    <a:bodyPr/>
                    <a:lstStyle/>
                    <a:p>
                      <a:endParaRPr lang="en-US" sz="1800" dirty="0"/>
                    </a:p>
                  </a:txBody>
                  <a:tcPr/>
                </a:tc>
                <a:tc>
                  <a:txBody>
                    <a:bodyPr/>
                    <a:lstStyle/>
                    <a:p>
                      <a:endParaRPr lang="en-US" sz="1800" dirty="0"/>
                    </a:p>
                  </a:txBody>
                  <a:tcPr/>
                </a:tc>
                <a:tc>
                  <a:txBody>
                    <a:bodyPr/>
                    <a:lstStyle/>
                    <a:p>
                      <a:pPr algn="ctr"/>
                      <a:r>
                        <a:rPr lang="en-US" sz="1800" dirty="0" smtClean="0"/>
                        <a:t>Warm Feedback</a:t>
                      </a:r>
                      <a:endParaRPr lang="en-US" sz="1800" dirty="0"/>
                    </a:p>
                  </a:txBody>
                  <a:tcPr/>
                </a:tc>
                <a:tc>
                  <a:txBody>
                    <a:bodyPr/>
                    <a:lstStyle/>
                    <a:p>
                      <a:pPr algn="ctr"/>
                      <a:r>
                        <a:rPr lang="en-US" sz="1800" dirty="0" smtClean="0"/>
                        <a:t>Cool Feedback</a:t>
                      </a:r>
                      <a:endParaRPr lang="en-US" sz="1800" dirty="0"/>
                    </a:p>
                  </a:txBody>
                  <a:tcPr/>
                </a:tc>
              </a:tr>
              <a:tr h="1005840">
                <a:tc rowSpan="2">
                  <a:txBody>
                    <a:bodyPr/>
                    <a:lstStyle/>
                    <a:p>
                      <a:pPr algn="ctr"/>
                      <a:r>
                        <a:rPr lang="en-US" sz="1600" b="1" dirty="0" smtClean="0"/>
                        <a:t>Suggestions</a:t>
                      </a:r>
                      <a:endParaRPr lang="en-US" sz="1600" b="1" dirty="0"/>
                    </a:p>
                  </a:txBody>
                  <a:tcPr vert="vert270"/>
                </a:tc>
                <a:tc>
                  <a:txBody>
                    <a:bodyPr/>
                    <a:lstStyle/>
                    <a:p>
                      <a:r>
                        <a:rPr lang="en-US" sz="1200" b="1" dirty="0" smtClean="0">
                          <a:effectLst/>
                        </a:rPr>
                        <a:t>Maybe</a:t>
                      </a:r>
                      <a:r>
                        <a:rPr lang="en-US" sz="1200" b="1" baseline="0" dirty="0" smtClean="0">
                          <a:effectLst/>
                        </a:rPr>
                        <a:t> you could try….</a:t>
                      </a:r>
                    </a:p>
                    <a:p>
                      <a:r>
                        <a:rPr lang="en-US" sz="1200" b="1" baseline="0" dirty="0" smtClean="0">
                          <a:effectLst/>
                        </a:rPr>
                        <a:t>Have you thought about….</a:t>
                      </a:r>
                      <a:r>
                        <a:rPr lang="en-US" sz="1200" b="1" dirty="0" smtClean="0">
                          <a:effectLst/>
                        </a:rPr>
                        <a:t> </a:t>
                      </a:r>
                      <a:endParaRPr lang="en-US" sz="1200" b="1" dirty="0"/>
                    </a:p>
                  </a:txBody>
                  <a:tcPr/>
                </a:tc>
                <a:tc rowSpan="2" gridSpan="2">
                  <a:txBody>
                    <a:bodyPr/>
                    <a:lstStyle/>
                    <a:p>
                      <a:endParaRPr lang="en-US" sz="1200" dirty="0" smtClean="0"/>
                    </a:p>
                    <a:p>
                      <a:endParaRPr lang="en-US" sz="1200" dirty="0" smtClean="0"/>
                    </a:p>
                    <a:p>
                      <a:endParaRPr lang="en-US" sz="1200" dirty="0" smtClean="0"/>
                    </a:p>
                  </a:txBody>
                  <a:tcPr/>
                </a:tc>
                <a:tc rowSpan="2" hMerge="1">
                  <a:txBody>
                    <a:bodyPr/>
                    <a:lstStyle/>
                    <a:p>
                      <a:endParaRPr lang="en-US" sz="1200" dirty="0"/>
                    </a:p>
                  </a:txBody>
                  <a:tcPr/>
                </a:tc>
              </a:tr>
              <a:tr h="1737360">
                <a:tc vMerge="1">
                  <a:txBody>
                    <a:bodyPr/>
                    <a:lstStyle/>
                    <a:p>
                      <a:endParaRPr lang="en-US"/>
                    </a:p>
                  </a:txBody>
                  <a:tcPr/>
                </a:tc>
                <a:tc>
                  <a:txBody>
                    <a:bodyPr/>
                    <a:lstStyle/>
                    <a:p>
                      <a:pPr marL="171450" indent="-171450">
                        <a:buFont typeface="Arial"/>
                        <a:buChar char="•"/>
                      </a:pPr>
                      <a:r>
                        <a:rPr lang="en-US" sz="1200" dirty="0" smtClean="0"/>
                        <a:t>Theme</a:t>
                      </a:r>
                    </a:p>
                    <a:p>
                      <a:pPr marL="171450" indent="-171450">
                        <a:buFont typeface="Arial"/>
                        <a:buChar char="•"/>
                      </a:pPr>
                      <a:r>
                        <a:rPr lang="en-US" sz="1200" dirty="0" smtClean="0"/>
                        <a:t>Verse/Chorus</a:t>
                      </a:r>
                    </a:p>
                    <a:p>
                      <a:pPr marL="171450" indent="-171450">
                        <a:buFont typeface="Arial"/>
                        <a:buChar char="•"/>
                      </a:pPr>
                      <a:r>
                        <a:rPr lang="en-US" sz="1200" dirty="0" smtClean="0"/>
                        <a:t>Tone</a:t>
                      </a:r>
                    </a:p>
                    <a:p>
                      <a:pPr marL="171450" indent="-171450">
                        <a:buFont typeface="Arial"/>
                        <a:buChar char="•"/>
                      </a:pPr>
                      <a:r>
                        <a:rPr lang="en-US" sz="1200" dirty="0" smtClean="0"/>
                        <a:t>Line</a:t>
                      </a:r>
                    </a:p>
                    <a:p>
                      <a:pPr marL="171450" indent="-171450">
                        <a:buFont typeface="Arial"/>
                        <a:buChar char="•"/>
                      </a:pPr>
                      <a:r>
                        <a:rPr lang="en-US" sz="1200" dirty="0" smtClean="0"/>
                        <a:t>Imagery</a:t>
                      </a:r>
                    </a:p>
                    <a:p>
                      <a:pPr marL="171450" indent="-171450">
                        <a:buFont typeface="Arial"/>
                        <a:buChar char="•"/>
                      </a:pPr>
                      <a:r>
                        <a:rPr lang="en-US" sz="1200" dirty="0" smtClean="0"/>
                        <a:t>Message/Theme</a:t>
                      </a:r>
                    </a:p>
                    <a:p>
                      <a:pPr marL="171450" indent="-171450">
                        <a:buFont typeface="Arial"/>
                        <a:buChar char="•"/>
                      </a:pPr>
                      <a:r>
                        <a:rPr lang="en-US" sz="1200" dirty="0" smtClean="0"/>
                        <a:t>Rhyme/Rhythm</a:t>
                      </a:r>
                    </a:p>
                  </a:txBody>
                  <a:tcPr/>
                </a:tc>
                <a:tc gridSpan="2" vMerge="1">
                  <a:txBody>
                    <a:bodyPr/>
                    <a:lstStyle/>
                    <a:p>
                      <a:endParaRPr lang="en-US"/>
                    </a:p>
                  </a:txBody>
                  <a:tcPr/>
                </a:tc>
                <a:tc hMerge="1" vMerge="1">
                  <a:txBody>
                    <a:bodyPr/>
                    <a:lstStyle/>
                    <a:p>
                      <a:endParaRPr lang="en-US"/>
                    </a:p>
                  </a:txBody>
                  <a:tcPr/>
                </a:tc>
              </a:tr>
              <a:tr h="1188720">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Connotation</a:t>
                      </a:r>
                    </a:p>
                    <a:p>
                      <a:endParaRPr lang="en-US" sz="1800" dirty="0"/>
                    </a:p>
                  </a:txBody>
                  <a:tcPr vert="vert27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effectLst/>
                        </a:rPr>
                        <a:t>The</a:t>
                      </a:r>
                      <a:r>
                        <a:rPr lang="en-US" sz="1200" b="1" kern="1200" baseline="0" dirty="0" smtClean="0">
                          <a:effectLst/>
                        </a:rPr>
                        <a:t> connotation </a:t>
                      </a:r>
                      <a:r>
                        <a:rPr lang="en-US" sz="1200" b="1" kern="1200" dirty="0" smtClean="0">
                          <a:effectLst/>
                        </a:rPr>
                        <a:t>of the word</a:t>
                      </a:r>
                      <a:r>
                        <a:rPr lang="en-US" sz="1200" b="1" kern="1200" baseline="0" dirty="0" smtClean="0">
                          <a:effectLst/>
                        </a:rPr>
                        <a:t> ____ </a:t>
                      </a:r>
                      <a:r>
                        <a:rPr lang="en-US" sz="1200" b="1" kern="1200" dirty="0" smtClean="0">
                          <a:effectLst/>
                        </a:rPr>
                        <a:t>is </a:t>
                      </a:r>
                      <a:r>
                        <a:rPr lang="en-US" sz="1200" kern="1200" dirty="0" smtClean="0">
                          <a:effectLst/>
                        </a:rPr>
                        <a:t>(powerful/weak/strong) because:</a:t>
                      </a:r>
                      <a:r>
                        <a:rPr lang="en-US" sz="1200" dirty="0" smtClean="0">
                          <a:effectLst/>
                        </a:rPr>
                        <a:t> </a:t>
                      </a:r>
                      <a:endParaRPr lang="en-US" sz="1200" b="1" dirty="0" smtClean="0"/>
                    </a:p>
                  </a:txBody>
                  <a:tcPr/>
                </a:tc>
                <a:tc rowSpan="2">
                  <a:txBody>
                    <a:bodyPr/>
                    <a:lstStyle/>
                    <a:p>
                      <a:r>
                        <a:rPr lang="en-US" sz="1200" dirty="0" smtClean="0"/>
                        <a:t>Feedback:</a:t>
                      </a:r>
                    </a:p>
                    <a:p>
                      <a:endParaRPr lang="en-US" sz="1200" dirty="0" smtClean="0"/>
                    </a:p>
                    <a:p>
                      <a:endParaRPr lang="en-US" sz="1200" dirty="0" smtClean="0"/>
                    </a:p>
                    <a:p>
                      <a:endParaRPr lang="en-US" sz="1200" dirty="0" smtClean="0"/>
                    </a:p>
                    <a:p>
                      <a:endParaRPr lang="en-US" sz="1200" dirty="0" smtClean="0"/>
                    </a:p>
                    <a:p>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Word:  _________________________</a:t>
                      </a:r>
                    </a:p>
                    <a:p>
                      <a:endParaRPr lang="en-US" sz="1200" dirty="0"/>
                    </a:p>
                  </a:txBody>
                  <a:tcPr/>
                </a:tc>
                <a:tc rowSpan="2">
                  <a:txBody>
                    <a:bodyPr/>
                    <a:lstStyle/>
                    <a:p>
                      <a:r>
                        <a:rPr lang="en-US" sz="1200" dirty="0" smtClean="0"/>
                        <a:t>Feedback:</a:t>
                      </a:r>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Word: _________________________</a:t>
                      </a:r>
                    </a:p>
                    <a:p>
                      <a:endParaRPr lang="en-US" sz="1200" dirty="0" smtClean="0"/>
                    </a:p>
                  </a:txBody>
                  <a:tcPr/>
                </a:tc>
              </a:tr>
              <a:tr h="1773080">
                <a:tc vMerge="1">
                  <a:txBody>
                    <a:bodyPr/>
                    <a:lstStyle/>
                    <a:p>
                      <a:endParaRPr lang="en-US"/>
                    </a:p>
                  </a:txBody>
                  <a:tcPr/>
                </a:tc>
                <a:tc>
                  <a:txBody>
                    <a:bodyPr/>
                    <a:lstStyle/>
                    <a:p>
                      <a:pPr marL="171450" indent="-171450">
                        <a:buFont typeface="Arial"/>
                        <a:buChar char="•"/>
                      </a:pPr>
                      <a:r>
                        <a:rPr lang="en-US" sz="1200" dirty="0" smtClean="0"/>
                        <a:t>Imagery</a:t>
                      </a:r>
                    </a:p>
                    <a:p>
                      <a:pPr marL="171450" indent="-171450">
                        <a:buFont typeface="Arial"/>
                        <a:buChar char="•"/>
                      </a:pPr>
                      <a:r>
                        <a:rPr lang="en-US" sz="1200" dirty="0" smtClean="0"/>
                        <a:t>Detail</a:t>
                      </a:r>
                    </a:p>
                    <a:p>
                      <a:pPr marL="171450" indent="-171450">
                        <a:buFont typeface="Arial"/>
                        <a:buChar char="•"/>
                      </a:pPr>
                      <a:r>
                        <a:rPr lang="en-US" sz="1200" dirty="0" smtClean="0"/>
                        <a:t>Tone</a:t>
                      </a:r>
                    </a:p>
                    <a:p>
                      <a:pPr marL="171450" indent="-171450">
                        <a:buFont typeface="Arial"/>
                        <a:buChar char="•"/>
                      </a:pPr>
                      <a:r>
                        <a:rPr lang="en-US" sz="1200" dirty="0" smtClean="0"/>
                        <a:t>Negative</a:t>
                      </a:r>
                    </a:p>
                    <a:p>
                      <a:pPr marL="171450" indent="-171450">
                        <a:buFont typeface="Arial"/>
                        <a:buChar char="•"/>
                      </a:pPr>
                      <a:r>
                        <a:rPr lang="en-US" sz="1200" dirty="0" smtClean="0"/>
                        <a:t>Positive</a:t>
                      </a:r>
                    </a:p>
                    <a:p>
                      <a:pPr marL="171450" indent="-171450">
                        <a:buFont typeface="Arial"/>
                        <a:buChar char="•"/>
                      </a:pPr>
                      <a:r>
                        <a:rPr lang="en-US" sz="1200" dirty="0" smtClean="0"/>
                        <a:t>Suggests</a:t>
                      </a:r>
                    </a:p>
                    <a:p>
                      <a:pPr marL="171450" indent="-171450">
                        <a:buFont typeface="Arial"/>
                        <a:buChar char="•"/>
                      </a:pPr>
                      <a:r>
                        <a:rPr lang="en-US" sz="1200" dirty="0" smtClean="0"/>
                        <a:t>Connotes</a:t>
                      </a:r>
                    </a:p>
                    <a:p>
                      <a:pPr marL="171450" indent="-171450">
                        <a:buFont typeface="Arial"/>
                        <a:buChar char="•"/>
                      </a:pPr>
                      <a:endParaRPr lang="en-US" sz="1200" dirty="0" smtClean="0"/>
                    </a:p>
                    <a:p>
                      <a:pPr marL="171450" indent="-171450">
                        <a:buFont typeface="Arial"/>
                        <a:buChar char="•"/>
                      </a:pPr>
                      <a:endParaRPr lang="en-US" sz="1200" baseline="0" dirty="0" smtClean="0"/>
                    </a:p>
                  </a:txBody>
                  <a:tcPr/>
                </a:tc>
                <a:tc vMerge="1">
                  <a:txBody>
                    <a:bodyPr/>
                    <a:lstStyle/>
                    <a:p>
                      <a:endParaRPr lang="en-US"/>
                    </a:p>
                  </a:txBody>
                  <a:tcPr/>
                </a:tc>
                <a:tc vMerge="1">
                  <a:txBody>
                    <a:bodyPr/>
                    <a:lstStyle/>
                    <a:p>
                      <a:endParaRPr lang="en-US"/>
                    </a:p>
                  </a:txBody>
                  <a:tcPr/>
                </a:tc>
              </a:tr>
            </a:tbl>
          </a:graphicData>
        </a:graphic>
      </p:graphicFrame>
      <p:sp>
        <p:nvSpPr>
          <p:cNvPr id="4" name="TextBox 3"/>
          <p:cNvSpPr txBox="1"/>
          <p:nvPr/>
        </p:nvSpPr>
        <p:spPr>
          <a:xfrm>
            <a:off x="380997" y="282260"/>
            <a:ext cx="8494891" cy="1323439"/>
          </a:xfrm>
          <a:prstGeom prst="rect">
            <a:avLst/>
          </a:prstGeom>
          <a:noFill/>
        </p:spPr>
        <p:txBody>
          <a:bodyPr wrap="square" rtlCol="0">
            <a:spAutoFit/>
          </a:bodyPr>
          <a:lstStyle/>
          <a:p>
            <a:r>
              <a:rPr lang="en-US" sz="1200" dirty="0" smtClean="0">
                <a:solidFill>
                  <a:schemeClr val="bg1"/>
                </a:solidFill>
              </a:rPr>
              <a:t>Artist: _____________________________ Editor:__________________________</a:t>
            </a:r>
          </a:p>
          <a:p>
            <a:endParaRPr lang="en-US" sz="1200" dirty="0" smtClean="0">
              <a:solidFill>
                <a:schemeClr val="bg1"/>
              </a:solidFill>
            </a:endParaRPr>
          </a:p>
          <a:p>
            <a:pPr algn="ctr"/>
            <a:r>
              <a:rPr lang="en-US" sz="1600" b="1" dirty="0" smtClean="0">
                <a:solidFill>
                  <a:schemeClr val="bg1"/>
                </a:solidFill>
              </a:rPr>
              <a:t>Connotation Feedback</a:t>
            </a:r>
          </a:p>
          <a:p>
            <a:pPr algn="ctr"/>
            <a:endParaRPr lang="en-US" sz="1600" b="1" dirty="0" smtClean="0">
              <a:solidFill>
                <a:schemeClr val="bg1"/>
              </a:solidFill>
            </a:endParaRPr>
          </a:p>
          <a:p>
            <a:pPr algn="ctr"/>
            <a:r>
              <a:rPr lang="en-US" sz="1200" b="1" dirty="0" smtClean="0">
                <a:solidFill>
                  <a:schemeClr val="bg1"/>
                </a:solidFill>
              </a:rPr>
              <a:t>Artist Directions: </a:t>
            </a:r>
            <a:r>
              <a:rPr lang="en-US" sz="1200" dirty="0" smtClean="0">
                <a:solidFill>
                  <a:schemeClr val="bg1"/>
                </a:solidFill>
              </a:rPr>
              <a:t>Highlight 3 words that you feel need to be more powerful. Underline 3 words that you feel are powerful. </a:t>
            </a:r>
          </a:p>
          <a:p>
            <a:endParaRPr lang="en-US" sz="1200" b="1" dirty="0">
              <a:solidFill>
                <a:schemeClr val="bg1"/>
              </a:solidFill>
            </a:endParaRPr>
          </a:p>
        </p:txBody>
      </p:sp>
    </p:spTree>
    <p:extLst>
      <p:ext uri="{BB962C8B-B14F-4D97-AF65-F5344CB8AC3E}">
        <p14:creationId xmlns:p14="http://schemas.microsoft.com/office/powerpoint/2010/main" val="3114945385"/>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ndernikGold"/>
                <a:cs typeface="IndernikGold"/>
              </a:rPr>
              <a:t>Record Label Research</a:t>
            </a:r>
            <a:endParaRPr lang="en-US" dirty="0">
              <a:latin typeface="IndernikGold"/>
              <a:cs typeface="IndernikGold"/>
            </a:endParaRPr>
          </a:p>
        </p:txBody>
      </p:sp>
      <p:sp>
        <p:nvSpPr>
          <p:cNvPr id="3" name="Content Placeholder 2"/>
          <p:cNvSpPr>
            <a:spLocks noGrp="1"/>
          </p:cNvSpPr>
          <p:nvPr>
            <p:ph idx="1"/>
          </p:nvPr>
        </p:nvSpPr>
        <p:spPr>
          <a:xfrm>
            <a:off x="457200" y="1600200"/>
            <a:ext cx="8229600" cy="4954002"/>
          </a:xfrm>
        </p:spPr>
        <p:txBody>
          <a:bodyPr>
            <a:normAutofit fontScale="92500" lnSpcReduction="20000"/>
          </a:bodyPr>
          <a:lstStyle/>
          <a:p>
            <a:pPr marL="0" indent="0">
              <a:buNone/>
            </a:pPr>
            <a:r>
              <a:rPr lang="en-US" dirty="0">
                <a:solidFill>
                  <a:srgbClr val="FFFF00"/>
                </a:solidFill>
              </a:rPr>
              <a:t>Prompt: </a:t>
            </a:r>
            <a:r>
              <a:rPr lang="en-US" dirty="0"/>
              <a:t>Based on research your group conducts, write a letter to a record label in your genre that advocates for positive lyrics. Relate to the record label and build credibility by sharing your inspiration and your lyrics as examples</a:t>
            </a:r>
            <a:r>
              <a:rPr lang="en-US" dirty="0" smtClean="0"/>
              <a:t>.</a:t>
            </a:r>
          </a:p>
          <a:p>
            <a:pPr marL="0" indent="0">
              <a:buNone/>
            </a:pPr>
            <a:r>
              <a:rPr lang="en-US" dirty="0" smtClean="0"/>
              <a:t> </a:t>
            </a:r>
            <a:endParaRPr lang="en-US" dirty="0"/>
          </a:p>
          <a:p>
            <a:pPr marL="0" indent="0">
              <a:buNone/>
            </a:pPr>
            <a:r>
              <a:rPr lang="en-US" dirty="0"/>
              <a:t>Please see your Group Rubric. </a:t>
            </a:r>
            <a:endParaRPr lang="en-US" dirty="0" smtClean="0"/>
          </a:p>
          <a:p>
            <a:pPr marL="0" indent="0">
              <a:buNone/>
            </a:pPr>
            <a:r>
              <a:rPr lang="en-US" dirty="0" smtClean="0">
                <a:hlinkClick r:id="rId2"/>
              </a:rPr>
              <a:t>Google Doc Group Research</a:t>
            </a:r>
            <a:endParaRPr lang="en-US" dirty="0"/>
          </a:p>
          <a:p>
            <a:pPr marL="0" indent="0">
              <a:buNone/>
            </a:pPr>
            <a:endParaRPr lang="en-US" dirty="0" smtClean="0"/>
          </a:p>
          <a:p>
            <a:pPr marL="0" indent="0">
              <a:buNone/>
            </a:pPr>
            <a:r>
              <a:rPr lang="en-US" dirty="0" smtClean="0"/>
              <a:t>*</a:t>
            </a:r>
            <a:r>
              <a:rPr lang="en-US" dirty="0"/>
              <a:t>There will be a collaborative peer-grade based on the quality of your contributions accountability.</a:t>
            </a:r>
          </a:p>
        </p:txBody>
      </p:sp>
    </p:spTree>
    <p:extLst>
      <p:ext uri="{BB962C8B-B14F-4D97-AF65-F5344CB8AC3E}">
        <p14:creationId xmlns:p14="http://schemas.microsoft.com/office/powerpoint/2010/main" val="267980072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02-12 at 11.54.3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933" y="454718"/>
            <a:ext cx="6146800" cy="6032500"/>
          </a:xfrm>
          <a:prstGeom prst="rect">
            <a:avLst/>
          </a:prstGeom>
        </p:spPr>
      </p:pic>
    </p:spTree>
    <p:extLst>
      <p:ext uri="{BB962C8B-B14F-4D97-AF65-F5344CB8AC3E}">
        <p14:creationId xmlns:p14="http://schemas.microsoft.com/office/powerpoint/2010/main" val="253343151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5-02-12 at 11.52.2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667" y="738522"/>
            <a:ext cx="7556500" cy="5359400"/>
          </a:xfrm>
          <a:prstGeom prst="rect">
            <a:avLst/>
          </a:prstGeom>
        </p:spPr>
      </p:pic>
    </p:spTree>
    <p:extLst>
      <p:ext uri="{BB962C8B-B14F-4D97-AF65-F5344CB8AC3E}">
        <p14:creationId xmlns:p14="http://schemas.microsoft.com/office/powerpoint/2010/main" val="341099621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ndernikGold"/>
                <a:cs typeface="IndernikGold"/>
              </a:rPr>
              <a:t>Present Letter Pitch</a:t>
            </a:r>
            <a:endParaRPr lang="en-US" dirty="0">
              <a:latin typeface="IndernikGold"/>
              <a:cs typeface="IndernikGold"/>
            </a:endParaRPr>
          </a:p>
        </p:txBody>
      </p:sp>
      <p:sp>
        <p:nvSpPr>
          <p:cNvPr id="3" name="Content Placeholder 2"/>
          <p:cNvSpPr>
            <a:spLocks noGrp="1"/>
          </p:cNvSpPr>
          <p:nvPr>
            <p:ph idx="1"/>
          </p:nvPr>
        </p:nvSpPr>
        <p:spPr/>
        <p:txBody>
          <a:bodyPr>
            <a:normAutofit lnSpcReduction="10000"/>
          </a:bodyPr>
          <a:lstStyle/>
          <a:p>
            <a:r>
              <a:rPr lang="en-US" u="sng" dirty="0" smtClean="0"/>
              <a:t>All group members must speak</a:t>
            </a:r>
          </a:p>
          <a:p>
            <a:r>
              <a:rPr lang="en-US" dirty="0" smtClean="0"/>
              <a:t>Present Google Doc or PowerPoint</a:t>
            </a:r>
          </a:p>
          <a:p>
            <a:r>
              <a:rPr lang="en-US" dirty="0" smtClean="0"/>
              <a:t>Share </a:t>
            </a:r>
            <a:r>
              <a:rPr lang="en-US" dirty="0" smtClean="0">
                <a:solidFill>
                  <a:srgbClr val="FFFF00"/>
                </a:solidFill>
              </a:rPr>
              <a:t>2 interesting pieces of research </a:t>
            </a:r>
            <a:r>
              <a:rPr lang="en-US" dirty="0" smtClean="0"/>
              <a:t>about your record label</a:t>
            </a:r>
          </a:p>
          <a:p>
            <a:r>
              <a:rPr lang="en-US" dirty="0" smtClean="0"/>
              <a:t>Your </a:t>
            </a:r>
            <a:r>
              <a:rPr lang="en-US" dirty="0" smtClean="0">
                <a:solidFill>
                  <a:srgbClr val="FFFF00"/>
                </a:solidFill>
              </a:rPr>
              <a:t>Argument</a:t>
            </a:r>
            <a:r>
              <a:rPr lang="en-US" dirty="0" smtClean="0"/>
              <a:t>: the “angle” you will take with your letter</a:t>
            </a:r>
          </a:p>
          <a:p>
            <a:pPr lvl="1"/>
            <a:r>
              <a:rPr lang="en-US" dirty="0" smtClean="0">
                <a:solidFill>
                  <a:srgbClr val="95B3D7"/>
                </a:solidFill>
              </a:rPr>
              <a:t>I.E. You are a company that values artistic freedom. Sign on people that will use that to change the world. </a:t>
            </a:r>
          </a:p>
        </p:txBody>
      </p:sp>
    </p:spTree>
    <p:extLst>
      <p:ext uri="{BB962C8B-B14F-4D97-AF65-F5344CB8AC3E}">
        <p14:creationId xmlns:p14="http://schemas.microsoft.com/office/powerpoint/2010/main" val="2385551655"/>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ndernikGold"/>
                <a:cs typeface="IndernikGold"/>
              </a:rPr>
              <a:t>Announcements</a:t>
            </a:r>
            <a:endParaRPr lang="en-US" dirty="0">
              <a:latin typeface="IndernikGold"/>
              <a:cs typeface="IndernikGold"/>
            </a:endParaRPr>
          </a:p>
        </p:txBody>
      </p:sp>
      <p:sp>
        <p:nvSpPr>
          <p:cNvPr id="3" name="Content Placeholder 2"/>
          <p:cNvSpPr>
            <a:spLocks noGrp="1"/>
          </p:cNvSpPr>
          <p:nvPr>
            <p:ph idx="1"/>
          </p:nvPr>
        </p:nvSpPr>
        <p:spPr/>
        <p:txBody>
          <a:bodyPr/>
          <a:lstStyle/>
          <a:p>
            <a:r>
              <a:rPr lang="en-US" dirty="0" smtClean="0"/>
              <a:t>STUDIO signups during Collaborative Conference. </a:t>
            </a:r>
          </a:p>
          <a:p>
            <a:pPr marL="0" indent="0">
              <a:buNone/>
            </a:pPr>
            <a:endParaRPr lang="en-US" dirty="0" smtClean="0"/>
          </a:p>
          <a:p>
            <a:r>
              <a:rPr lang="en-US" dirty="0" smtClean="0"/>
              <a:t>QUIZ Next Tues: study connotation/imagery paragraphs</a:t>
            </a:r>
          </a:p>
          <a:p>
            <a:pPr lvl="1"/>
            <a:r>
              <a:rPr lang="en-US" dirty="0" smtClean="0"/>
              <a:t>Opportunity to re-do rhyme/rhythm paragraph to recover mastery grade</a:t>
            </a:r>
          </a:p>
          <a:p>
            <a:endParaRPr lang="en-US" dirty="0" smtClean="0"/>
          </a:p>
          <a:p>
            <a:endParaRPr lang="en-US" dirty="0"/>
          </a:p>
        </p:txBody>
      </p:sp>
    </p:spTree>
    <p:extLst>
      <p:ext uri="{BB962C8B-B14F-4D97-AF65-F5344CB8AC3E}">
        <p14:creationId xmlns:p14="http://schemas.microsoft.com/office/powerpoint/2010/main" val="2385097969"/>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126652"/>
            <a:ext cx="2665204" cy="369332"/>
          </a:xfrm>
          <a:prstGeom prst="rect">
            <a:avLst/>
          </a:prstGeom>
        </p:spPr>
        <p:txBody>
          <a:bodyPr wrap="square">
            <a:spAutoFit/>
          </a:bodyPr>
          <a:lstStyle/>
          <a:p>
            <a:r>
              <a:rPr lang="en-US" dirty="0" smtClean="0">
                <a:hlinkClick r:id="rId2"/>
              </a:rPr>
              <a:t>Purdue Owl: Letter Format</a:t>
            </a:r>
            <a:endParaRPr lang="en-US" dirty="0"/>
          </a:p>
        </p:txBody>
      </p:sp>
      <p:pic>
        <p:nvPicPr>
          <p:cNvPr id="6" name="Picture 5" descr="Screen Shot 2015-02-12 at 12.00.0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5204" y="0"/>
            <a:ext cx="4186989" cy="6858000"/>
          </a:xfrm>
          <a:prstGeom prst="rect">
            <a:avLst/>
          </a:prstGeom>
        </p:spPr>
      </p:pic>
      <p:sp>
        <p:nvSpPr>
          <p:cNvPr id="7" name="Left Arrow 6"/>
          <p:cNvSpPr/>
          <p:nvPr/>
        </p:nvSpPr>
        <p:spPr>
          <a:xfrm>
            <a:off x="4933870" y="46030"/>
            <a:ext cx="3499655" cy="1144634"/>
          </a:xfrm>
          <a:prstGeom prst="lef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smtClean="0">
                <a:solidFill>
                  <a:schemeClr val="bg1"/>
                </a:solidFill>
              </a:rPr>
              <a:t>1) Sender’s Address</a:t>
            </a:r>
            <a:endParaRPr lang="en-US" sz="2800" dirty="0">
              <a:solidFill>
                <a:schemeClr val="bg1"/>
              </a:solidFill>
            </a:endParaRPr>
          </a:p>
        </p:txBody>
      </p:sp>
      <p:sp>
        <p:nvSpPr>
          <p:cNvPr id="8" name="Left Arrow 7"/>
          <p:cNvSpPr/>
          <p:nvPr/>
        </p:nvSpPr>
        <p:spPr>
          <a:xfrm>
            <a:off x="4134719" y="660027"/>
            <a:ext cx="1769803" cy="1144634"/>
          </a:xfrm>
          <a:prstGeom prst="lef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800" dirty="0" smtClean="0">
                <a:solidFill>
                  <a:schemeClr val="bg1"/>
                </a:solidFill>
              </a:rPr>
              <a:t>2) Date</a:t>
            </a:r>
            <a:endParaRPr lang="en-US" sz="2800" dirty="0">
              <a:solidFill>
                <a:schemeClr val="bg1"/>
              </a:solidFill>
            </a:endParaRPr>
          </a:p>
        </p:txBody>
      </p:sp>
      <p:sp>
        <p:nvSpPr>
          <p:cNvPr id="9" name="Left Arrow 8"/>
          <p:cNvSpPr/>
          <p:nvPr/>
        </p:nvSpPr>
        <p:spPr>
          <a:xfrm>
            <a:off x="4596102" y="1236286"/>
            <a:ext cx="4009875" cy="1144634"/>
          </a:xfrm>
          <a:prstGeom prst="lef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800" dirty="0" smtClean="0">
                <a:solidFill>
                  <a:schemeClr val="bg1"/>
                </a:solidFill>
              </a:rPr>
              <a:t>3</a:t>
            </a:r>
            <a:r>
              <a:rPr lang="en-US" sz="2800" dirty="0">
                <a:solidFill>
                  <a:schemeClr val="bg1"/>
                </a:solidFill>
              </a:rPr>
              <a:t>)</a:t>
            </a:r>
            <a:r>
              <a:rPr lang="en-US" sz="2800" dirty="0" smtClean="0">
                <a:solidFill>
                  <a:schemeClr val="bg1"/>
                </a:solidFill>
              </a:rPr>
              <a:t> Recipient’s Address</a:t>
            </a:r>
            <a:endParaRPr lang="en-US" sz="2800" dirty="0">
              <a:solidFill>
                <a:schemeClr val="bg1"/>
              </a:solidFill>
            </a:endParaRPr>
          </a:p>
        </p:txBody>
      </p:sp>
      <p:sp>
        <p:nvSpPr>
          <p:cNvPr id="10" name="Left Arrow 9"/>
          <p:cNvSpPr/>
          <p:nvPr/>
        </p:nvSpPr>
        <p:spPr>
          <a:xfrm>
            <a:off x="4128761" y="1759092"/>
            <a:ext cx="2431929" cy="1074032"/>
          </a:xfrm>
          <a:prstGeom prst="lef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800" dirty="0" smtClean="0">
                <a:solidFill>
                  <a:schemeClr val="bg1"/>
                </a:solidFill>
              </a:rPr>
              <a:t>4) Greetings</a:t>
            </a:r>
            <a:endParaRPr lang="en-US" sz="2800" dirty="0">
              <a:solidFill>
                <a:schemeClr val="bg1"/>
              </a:solidFill>
            </a:endParaRPr>
          </a:p>
        </p:txBody>
      </p:sp>
      <p:sp>
        <p:nvSpPr>
          <p:cNvPr id="11" name="Left Arrow 10"/>
          <p:cNvSpPr/>
          <p:nvPr/>
        </p:nvSpPr>
        <p:spPr>
          <a:xfrm>
            <a:off x="6397645" y="3018423"/>
            <a:ext cx="2431929" cy="1074032"/>
          </a:xfrm>
          <a:prstGeom prst="lef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dirty="0" smtClean="0">
                <a:solidFill>
                  <a:schemeClr val="bg1"/>
                </a:solidFill>
              </a:rPr>
              <a:t>5) Body</a:t>
            </a:r>
            <a:endParaRPr lang="en-US" sz="2800" dirty="0">
              <a:solidFill>
                <a:schemeClr val="bg1"/>
              </a:solidFill>
            </a:endParaRPr>
          </a:p>
        </p:txBody>
      </p:sp>
      <p:sp>
        <p:nvSpPr>
          <p:cNvPr id="12" name="Left Arrow 11"/>
          <p:cNvSpPr/>
          <p:nvPr/>
        </p:nvSpPr>
        <p:spPr>
          <a:xfrm>
            <a:off x="3965717" y="5323369"/>
            <a:ext cx="2431929" cy="1074032"/>
          </a:xfrm>
          <a:prstGeom prst="lef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800" dirty="0" smtClean="0">
                <a:solidFill>
                  <a:schemeClr val="bg1"/>
                </a:solidFill>
              </a:rPr>
              <a:t>6) Salutation</a:t>
            </a:r>
            <a:endParaRPr lang="en-US" sz="2800" dirty="0">
              <a:solidFill>
                <a:schemeClr val="bg1"/>
              </a:solidFill>
            </a:endParaRPr>
          </a:p>
        </p:txBody>
      </p:sp>
      <p:sp>
        <p:nvSpPr>
          <p:cNvPr id="2" name="TextBox 1"/>
          <p:cNvSpPr txBox="1"/>
          <p:nvPr/>
        </p:nvSpPr>
        <p:spPr>
          <a:xfrm>
            <a:off x="6560690" y="4144773"/>
            <a:ext cx="2404642"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Include how and when they should contact you in the last line. </a:t>
            </a:r>
          </a:p>
        </p:txBody>
      </p:sp>
    </p:spTree>
    <p:extLst>
      <p:ext uri="{BB962C8B-B14F-4D97-AF65-F5344CB8AC3E}">
        <p14:creationId xmlns:p14="http://schemas.microsoft.com/office/powerpoint/2010/main" val="19426520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2"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16" name="Group 15"/>
          <p:cNvGrpSpPr/>
          <p:nvPr/>
        </p:nvGrpSpPr>
        <p:grpSpPr>
          <a:xfrm>
            <a:off x="188564" y="1840023"/>
            <a:ext cx="2971442" cy="4808331"/>
            <a:chOff x="-24041" y="0"/>
            <a:chExt cx="4186989" cy="6858000"/>
          </a:xfrm>
        </p:grpSpPr>
        <p:pic>
          <p:nvPicPr>
            <p:cNvPr id="4" name="Picture 3" descr="Screen Shot 2015-02-12 at 12.00.0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41" y="0"/>
              <a:ext cx="4186989" cy="6858000"/>
            </a:xfrm>
            <a:prstGeom prst="rect">
              <a:avLst/>
            </a:prstGeom>
          </p:spPr>
        </p:pic>
        <p:sp>
          <p:nvSpPr>
            <p:cNvPr id="5" name="TextBox 4"/>
            <p:cNvSpPr txBox="1"/>
            <p:nvPr/>
          </p:nvSpPr>
          <p:spPr>
            <a:xfrm>
              <a:off x="2069454" y="398985"/>
              <a:ext cx="1991065" cy="395077"/>
            </a:xfrm>
            <a:prstGeom prst="rect">
              <a:avLst/>
            </a:prstGeom>
            <a:noFill/>
          </p:spPr>
          <p:txBody>
            <a:bodyPr wrap="square" rtlCol="0">
              <a:spAutoFit/>
            </a:bodyPr>
            <a:lstStyle/>
            <a:p>
              <a:r>
                <a:rPr lang="en-US" sz="1200" dirty="0" smtClean="0">
                  <a:solidFill>
                    <a:srgbClr val="000000"/>
                  </a:solidFill>
                </a:rPr>
                <a:t>1) _____________</a:t>
              </a:r>
              <a:endParaRPr lang="en-US" sz="1200" dirty="0">
                <a:solidFill>
                  <a:srgbClr val="000000"/>
                </a:solidFill>
              </a:endParaRPr>
            </a:p>
          </p:txBody>
        </p:sp>
        <p:sp>
          <p:nvSpPr>
            <p:cNvPr id="7" name="TextBox 6"/>
            <p:cNvSpPr txBox="1"/>
            <p:nvPr/>
          </p:nvSpPr>
          <p:spPr>
            <a:xfrm>
              <a:off x="1375259" y="947677"/>
              <a:ext cx="1991065" cy="395077"/>
            </a:xfrm>
            <a:prstGeom prst="rect">
              <a:avLst/>
            </a:prstGeom>
            <a:noFill/>
          </p:spPr>
          <p:txBody>
            <a:bodyPr wrap="square" rtlCol="0">
              <a:spAutoFit/>
            </a:bodyPr>
            <a:lstStyle/>
            <a:p>
              <a:r>
                <a:rPr lang="en-US" sz="1200" dirty="0">
                  <a:solidFill>
                    <a:srgbClr val="000000"/>
                  </a:solidFill>
                </a:rPr>
                <a:t>2</a:t>
              </a:r>
              <a:r>
                <a:rPr lang="en-US" sz="1200" dirty="0" smtClean="0">
                  <a:solidFill>
                    <a:srgbClr val="000000"/>
                  </a:solidFill>
                </a:rPr>
                <a:t>) _____________</a:t>
              </a:r>
              <a:endParaRPr lang="en-US" sz="1200" dirty="0">
                <a:solidFill>
                  <a:srgbClr val="000000"/>
                </a:solidFill>
              </a:endParaRPr>
            </a:p>
          </p:txBody>
        </p:sp>
        <p:sp>
          <p:nvSpPr>
            <p:cNvPr id="8" name="TextBox 7"/>
            <p:cNvSpPr txBox="1"/>
            <p:nvPr/>
          </p:nvSpPr>
          <p:spPr>
            <a:xfrm>
              <a:off x="1782878" y="1429458"/>
              <a:ext cx="1991065" cy="395077"/>
            </a:xfrm>
            <a:prstGeom prst="rect">
              <a:avLst/>
            </a:prstGeom>
            <a:noFill/>
          </p:spPr>
          <p:txBody>
            <a:bodyPr wrap="square" rtlCol="0">
              <a:spAutoFit/>
            </a:bodyPr>
            <a:lstStyle/>
            <a:p>
              <a:r>
                <a:rPr lang="en-US" sz="1200" dirty="0">
                  <a:solidFill>
                    <a:srgbClr val="000000"/>
                  </a:solidFill>
                </a:rPr>
                <a:t>3</a:t>
              </a:r>
              <a:r>
                <a:rPr lang="en-US" sz="1200" dirty="0" smtClean="0">
                  <a:solidFill>
                    <a:srgbClr val="000000"/>
                  </a:solidFill>
                </a:rPr>
                <a:t>) _____________</a:t>
              </a:r>
              <a:endParaRPr lang="en-US" sz="1200" dirty="0">
                <a:solidFill>
                  <a:srgbClr val="000000"/>
                </a:solidFill>
              </a:endParaRPr>
            </a:p>
          </p:txBody>
        </p:sp>
        <p:sp>
          <p:nvSpPr>
            <p:cNvPr id="9" name="TextBox 8"/>
            <p:cNvSpPr txBox="1"/>
            <p:nvPr/>
          </p:nvSpPr>
          <p:spPr>
            <a:xfrm>
              <a:off x="1485004" y="1946895"/>
              <a:ext cx="1991065" cy="395077"/>
            </a:xfrm>
            <a:prstGeom prst="rect">
              <a:avLst/>
            </a:prstGeom>
            <a:noFill/>
          </p:spPr>
          <p:txBody>
            <a:bodyPr wrap="square" rtlCol="0">
              <a:spAutoFit/>
            </a:bodyPr>
            <a:lstStyle/>
            <a:p>
              <a:r>
                <a:rPr lang="en-US" sz="1200" dirty="0">
                  <a:solidFill>
                    <a:srgbClr val="000000"/>
                  </a:solidFill>
                </a:rPr>
                <a:t>4</a:t>
              </a:r>
              <a:r>
                <a:rPr lang="en-US" sz="1200" dirty="0" smtClean="0">
                  <a:solidFill>
                    <a:srgbClr val="000000"/>
                  </a:solidFill>
                </a:rPr>
                <a:t>) _____________</a:t>
              </a:r>
              <a:endParaRPr lang="en-US" sz="1200" dirty="0">
                <a:solidFill>
                  <a:srgbClr val="000000"/>
                </a:solidFill>
              </a:endParaRPr>
            </a:p>
          </p:txBody>
        </p:sp>
        <p:sp>
          <p:nvSpPr>
            <p:cNvPr id="10" name="TextBox 9"/>
            <p:cNvSpPr txBox="1"/>
            <p:nvPr/>
          </p:nvSpPr>
          <p:spPr>
            <a:xfrm>
              <a:off x="1955335" y="3028809"/>
              <a:ext cx="1991065" cy="395077"/>
            </a:xfrm>
            <a:prstGeom prst="rect">
              <a:avLst/>
            </a:prstGeom>
            <a:noFill/>
          </p:spPr>
          <p:txBody>
            <a:bodyPr wrap="square" rtlCol="0">
              <a:spAutoFit/>
            </a:bodyPr>
            <a:lstStyle/>
            <a:p>
              <a:r>
                <a:rPr lang="en-US" sz="1200" dirty="0" smtClean="0">
                  <a:solidFill>
                    <a:srgbClr val="000000"/>
                  </a:solidFill>
                </a:rPr>
                <a:t>5) _____________</a:t>
              </a:r>
              <a:endParaRPr lang="en-US" sz="1200" dirty="0">
                <a:solidFill>
                  <a:srgbClr val="000000"/>
                </a:solidFill>
              </a:endParaRPr>
            </a:p>
          </p:txBody>
        </p:sp>
        <p:sp>
          <p:nvSpPr>
            <p:cNvPr id="11" name="TextBox 10"/>
            <p:cNvSpPr txBox="1"/>
            <p:nvPr/>
          </p:nvSpPr>
          <p:spPr>
            <a:xfrm>
              <a:off x="1516360" y="5615994"/>
              <a:ext cx="1991065" cy="395077"/>
            </a:xfrm>
            <a:prstGeom prst="rect">
              <a:avLst/>
            </a:prstGeom>
            <a:noFill/>
          </p:spPr>
          <p:txBody>
            <a:bodyPr wrap="square" rtlCol="0">
              <a:spAutoFit/>
            </a:bodyPr>
            <a:lstStyle/>
            <a:p>
              <a:r>
                <a:rPr lang="en-US" sz="1200" dirty="0" smtClean="0">
                  <a:solidFill>
                    <a:srgbClr val="000000"/>
                  </a:solidFill>
                </a:rPr>
                <a:t>6) _____________</a:t>
              </a:r>
              <a:endParaRPr lang="en-US" sz="1200" dirty="0">
                <a:solidFill>
                  <a:srgbClr val="000000"/>
                </a:solidFill>
              </a:endParaRPr>
            </a:p>
          </p:txBody>
        </p:sp>
      </p:grpSp>
      <p:sp>
        <p:nvSpPr>
          <p:cNvPr id="12" name="Rectangle 11"/>
          <p:cNvSpPr/>
          <p:nvPr/>
        </p:nvSpPr>
        <p:spPr>
          <a:xfrm>
            <a:off x="3363384" y="-36667"/>
            <a:ext cx="5776246" cy="690958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100" dirty="0" smtClean="0"/>
              <a:t>Sender’s Name								</a:t>
            </a:r>
            <a:r>
              <a:rPr lang="en-US" sz="1600" b="1" dirty="0">
                <a:solidFill>
                  <a:srgbClr val="000000"/>
                </a:solidFill>
                <a:latin typeface="IndernikGold"/>
                <a:cs typeface="IndernikGold"/>
              </a:rPr>
              <a:t>Letter format </a:t>
            </a:r>
            <a:endParaRPr lang="en-US" sz="1600" dirty="0"/>
          </a:p>
          <a:p>
            <a:r>
              <a:rPr lang="en-US" sz="1100" dirty="0"/>
              <a:t>Ms. Vance’s English 9 &amp; Composition</a:t>
            </a:r>
          </a:p>
          <a:p>
            <a:r>
              <a:rPr lang="en-US" sz="1100" dirty="0"/>
              <a:t>12501 S Isis Ave.</a:t>
            </a:r>
          </a:p>
          <a:p>
            <a:r>
              <a:rPr lang="en-US" sz="1100" dirty="0" smtClean="0"/>
              <a:t>Hawthorne, CA </a:t>
            </a:r>
            <a:r>
              <a:rPr lang="en-US" sz="1100" dirty="0"/>
              <a:t>90250</a:t>
            </a:r>
          </a:p>
          <a:p>
            <a:endParaRPr lang="en-US" sz="1100" dirty="0"/>
          </a:p>
          <a:p>
            <a:r>
              <a:rPr lang="en-US" sz="1100" dirty="0"/>
              <a:t>Date</a:t>
            </a:r>
          </a:p>
          <a:p>
            <a:endParaRPr lang="en-US" sz="1100" dirty="0"/>
          </a:p>
          <a:p>
            <a:r>
              <a:rPr lang="en-US" sz="1100" dirty="0"/>
              <a:t>Recipient’s address</a:t>
            </a:r>
          </a:p>
          <a:p>
            <a:endParaRPr lang="en-US" sz="1100" dirty="0"/>
          </a:p>
          <a:p>
            <a:r>
              <a:rPr lang="en-US" sz="1100" dirty="0"/>
              <a:t>Dear ________________ (manager’s name or “To whom it may concern”)</a:t>
            </a:r>
            <a:r>
              <a:rPr lang="en-US" sz="1100" dirty="0" smtClean="0"/>
              <a:t>,</a:t>
            </a:r>
          </a:p>
          <a:p>
            <a:pPr>
              <a:tabLst>
                <a:tab pos="3652838" algn="l"/>
              </a:tabLst>
            </a:pPr>
            <a:endParaRPr lang="en-US" sz="1100" dirty="0"/>
          </a:p>
          <a:p>
            <a:pPr marL="285750" indent="-285750">
              <a:buFont typeface="+mj-lt"/>
              <a:buAutoNum type="arabicPeriod"/>
            </a:pPr>
            <a:r>
              <a:rPr lang="en-US" sz="1100" b="1" dirty="0" smtClean="0"/>
              <a:t>Paragraph </a:t>
            </a:r>
            <a:r>
              <a:rPr lang="en-US" sz="1100" b="1" dirty="0"/>
              <a:t>1: </a:t>
            </a:r>
            <a:r>
              <a:rPr lang="en-US" sz="1100" b="1" dirty="0" smtClean="0"/>
              <a:t>Persona  					___________________</a:t>
            </a:r>
          </a:p>
          <a:p>
            <a:pPr marL="742950" lvl="1" indent="-285750">
              <a:buFont typeface="+mj-lt"/>
              <a:buAutoNum type="arabicPeriod"/>
            </a:pPr>
            <a:r>
              <a:rPr lang="en-US" sz="1100" dirty="0" smtClean="0"/>
              <a:t>Introduce </a:t>
            </a:r>
            <a:r>
              <a:rPr lang="en-US" sz="1100" dirty="0"/>
              <a:t>yourselves</a:t>
            </a:r>
            <a:r>
              <a:rPr lang="en-US" sz="1100" dirty="0" smtClean="0"/>
              <a:t>.</a:t>
            </a:r>
          </a:p>
          <a:p>
            <a:pPr marL="1200150" lvl="2" indent="-285750">
              <a:buFont typeface="+mj-lt"/>
              <a:buAutoNum type="arabicPeriod"/>
            </a:pPr>
            <a:r>
              <a:rPr lang="en-US" sz="1100" dirty="0" smtClean="0"/>
              <a:t>“We are students from Da Vinci Design”</a:t>
            </a:r>
          </a:p>
          <a:p>
            <a:pPr marL="1200150" lvl="2" indent="-285750">
              <a:buFont typeface="+mj-lt"/>
              <a:buAutoNum type="arabicPeriod"/>
            </a:pPr>
            <a:r>
              <a:rPr lang="en-US" sz="1100" dirty="0" smtClean="0"/>
              <a:t>“For the last __ weeks, we have been researching/investigating…” </a:t>
            </a:r>
          </a:p>
          <a:p>
            <a:pPr marL="742950" lvl="1" indent="-285750">
              <a:buFont typeface="+mj-lt"/>
              <a:buAutoNum type="arabicPeriod"/>
            </a:pPr>
            <a:r>
              <a:rPr lang="en-US" sz="1100" dirty="0" smtClean="0"/>
              <a:t>Moment that creates relationship, credibility and persona.</a:t>
            </a:r>
          </a:p>
          <a:p>
            <a:pPr marL="1200150" lvl="2" indent="-285750">
              <a:buFont typeface="+mj-lt"/>
              <a:buAutoNum type="arabicPeriod"/>
            </a:pPr>
            <a:r>
              <a:rPr lang="en-US" sz="1100" dirty="0" smtClean="0"/>
              <a:t>“</a:t>
            </a:r>
            <a:r>
              <a:rPr lang="en-US" sz="1100" dirty="0"/>
              <a:t>One group member described the moment she…</a:t>
            </a:r>
            <a:r>
              <a:rPr lang="en-US" sz="1100" dirty="0" smtClean="0"/>
              <a:t>”</a:t>
            </a:r>
          </a:p>
          <a:p>
            <a:pPr marL="1200150" lvl="2" indent="-285750">
              <a:buFont typeface="+mj-lt"/>
              <a:buAutoNum type="arabicPeriod"/>
            </a:pPr>
            <a:r>
              <a:rPr lang="en-US" sz="1100" dirty="0" smtClean="0"/>
              <a:t>“</a:t>
            </a:r>
            <a:r>
              <a:rPr lang="en-US" sz="1100" dirty="0"/>
              <a:t>She forever remembers the feeling of... </a:t>
            </a:r>
            <a:r>
              <a:rPr lang="en-US" sz="1100" dirty="0" smtClean="0"/>
              <a:t>“</a:t>
            </a:r>
          </a:p>
          <a:p>
            <a:pPr marL="228600" indent="-228600">
              <a:buFont typeface="Wingdings" charset="2"/>
              <a:buAutoNum type="arabicPeriod"/>
            </a:pPr>
            <a:r>
              <a:rPr lang="en-US" sz="1100" b="1" dirty="0" smtClean="0"/>
              <a:t>Paragraph </a:t>
            </a:r>
            <a:r>
              <a:rPr lang="en-US" sz="1100" b="1" dirty="0"/>
              <a:t>2: Audience					___________________</a:t>
            </a:r>
            <a:endParaRPr lang="en-US" sz="1100" b="1" dirty="0" smtClean="0"/>
          </a:p>
          <a:p>
            <a:pPr marL="685800" lvl="1" indent="-228600">
              <a:buFont typeface="Wingdings" charset="2"/>
              <a:buAutoNum type="arabicPlain"/>
            </a:pPr>
            <a:r>
              <a:rPr lang="en-US" sz="1100" dirty="0" smtClean="0"/>
              <a:t>Relate </a:t>
            </a:r>
            <a:r>
              <a:rPr lang="en-US" sz="1100" dirty="0"/>
              <a:t>to Record Label (</a:t>
            </a:r>
            <a:r>
              <a:rPr lang="en-US" sz="1100" dirty="0" smtClean="0"/>
              <a:t>similarities/</a:t>
            </a:r>
            <a:r>
              <a:rPr lang="en-US" sz="1100" dirty="0"/>
              <a:t>what inspires you about their music</a:t>
            </a:r>
            <a:r>
              <a:rPr lang="en-US" sz="1100" dirty="0" smtClean="0"/>
              <a:t>)</a:t>
            </a:r>
          </a:p>
          <a:p>
            <a:pPr marL="1143000" lvl="2" indent="-228600">
              <a:buFont typeface="Wingdings" charset="2"/>
              <a:buAutoNum type="arabicPlain"/>
            </a:pPr>
            <a:r>
              <a:rPr lang="en-US" sz="1100" dirty="0" smtClean="0"/>
              <a:t>“</a:t>
            </a:r>
            <a:r>
              <a:rPr lang="en-US" sz="1100" dirty="0"/>
              <a:t>We were drawn to your record label because of your…</a:t>
            </a:r>
            <a:r>
              <a:rPr lang="en-US" sz="1100" dirty="0" smtClean="0"/>
              <a:t>”</a:t>
            </a:r>
          </a:p>
          <a:p>
            <a:pPr marL="1143000" lvl="2" indent="-228600">
              <a:buFont typeface="Wingdings" charset="2"/>
              <a:buAutoNum type="arabicPlain"/>
            </a:pPr>
            <a:r>
              <a:rPr lang="en-US" sz="1100" dirty="0" smtClean="0"/>
              <a:t>“</a:t>
            </a:r>
            <a:r>
              <a:rPr lang="en-US" sz="1100" dirty="0"/>
              <a:t>We appreciate your…</a:t>
            </a:r>
            <a:r>
              <a:rPr lang="en-US" sz="1100" dirty="0" smtClean="0"/>
              <a:t>”</a:t>
            </a:r>
          </a:p>
          <a:p>
            <a:pPr marL="228600" indent="-228600">
              <a:buFont typeface="Wingdings" charset="2"/>
              <a:buAutoNum type="arabicPeriod"/>
            </a:pPr>
            <a:r>
              <a:rPr lang="en-US" sz="1100" b="1" dirty="0" smtClean="0"/>
              <a:t>Paragraph </a:t>
            </a:r>
            <a:r>
              <a:rPr lang="en-US" sz="1100" b="1" dirty="0"/>
              <a:t>3: Argument					___________________</a:t>
            </a:r>
            <a:endParaRPr lang="en-US" sz="1100" b="1" dirty="0" smtClean="0"/>
          </a:p>
          <a:p>
            <a:pPr marL="685800" lvl="1" indent="-228600">
              <a:buFont typeface="Wingdings" charset="2"/>
              <a:buAutoNum type="arabicPeriod"/>
            </a:pPr>
            <a:r>
              <a:rPr lang="en-US" sz="1100" dirty="0" smtClean="0"/>
              <a:t>Advocate </a:t>
            </a:r>
            <a:r>
              <a:rPr lang="en-US" sz="1100" dirty="0"/>
              <a:t>for positive </a:t>
            </a:r>
            <a:r>
              <a:rPr lang="en-US" sz="1100" dirty="0" smtClean="0"/>
              <a:t>lyrics</a:t>
            </a:r>
          </a:p>
          <a:p>
            <a:pPr marL="1143000" lvl="2" indent="-228600">
              <a:buFont typeface="Wingdings" charset="2"/>
              <a:buAutoNum type="arabicPeriod"/>
            </a:pPr>
            <a:r>
              <a:rPr lang="en-US" sz="1100" dirty="0" smtClean="0"/>
              <a:t>“</a:t>
            </a:r>
            <a:r>
              <a:rPr lang="en-US" sz="1100" dirty="0"/>
              <a:t>We encourage you to…</a:t>
            </a:r>
            <a:r>
              <a:rPr lang="en-US" sz="1100" dirty="0" smtClean="0"/>
              <a:t>”</a:t>
            </a:r>
          </a:p>
          <a:p>
            <a:pPr marL="228600" indent="-228600">
              <a:buFont typeface="Wingdings" charset="2"/>
              <a:buAutoNum type="arabicPeriod"/>
            </a:pPr>
            <a:r>
              <a:rPr lang="en-US" sz="1100" b="1" dirty="0" smtClean="0"/>
              <a:t>Paragraph </a:t>
            </a:r>
            <a:r>
              <a:rPr lang="en-US" sz="1100" b="1" dirty="0"/>
              <a:t>4: Evidence					___________________</a:t>
            </a:r>
            <a:endParaRPr lang="en-US" sz="1100" b="1" dirty="0" smtClean="0"/>
          </a:p>
          <a:p>
            <a:pPr marL="685800" lvl="1" indent="-228600">
              <a:buFont typeface="Wingdings" charset="2"/>
              <a:buAutoNum type="arabicPeriod"/>
            </a:pPr>
            <a:r>
              <a:rPr lang="en-US" sz="1100" dirty="0" smtClean="0"/>
              <a:t>Prove there are artist who have </a:t>
            </a:r>
            <a:r>
              <a:rPr lang="en-US" sz="1100" dirty="0"/>
              <a:t>positive lyrics and </a:t>
            </a:r>
            <a:r>
              <a:rPr lang="en-US" sz="1100" dirty="0" smtClean="0"/>
              <a:t>are successful (b </a:t>
            </a:r>
            <a:r>
              <a:rPr lang="en-US" sz="1100" dirty="0"/>
              <a:t>record sales or evidence of popularity</a:t>
            </a:r>
            <a:r>
              <a:rPr lang="en-US" sz="1100" dirty="0" smtClean="0"/>
              <a:t>) OR prove negative messages hurt their business</a:t>
            </a:r>
          </a:p>
          <a:p>
            <a:pPr marL="1143000" lvl="2" indent="-228600">
              <a:buFont typeface="Wingdings" charset="2"/>
              <a:buAutoNum type="arabicPeriod"/>
            </a:pPr>
            <a:r>
              <a:rPr lang="en-US" sz="1100" dirty="0" smtClean="0"/>
              <a:t>“</a:t>
            </a:r>
            <a:r>
              <a:rPr lang="en-US" sz="1100" dirty="0"/>
              <a:t>We look to ____ as a model for positive music, as he/she</a:t>
            </a:r>
            <a:r>
              <a:rPr lang="en-US" sz="1100" dirty="0" smtClean="0"/>
              <a:t>…”</a:t>
            </a:r>
          </a:p>
          <a:p>
            <a:pPr marL="1143000" lvl="2" indent="-228600">
              <a:buFont typeface="Wingdings" charset="2"/>
              <a:buAutoNum type="arabicPeriod"/>
            </a:pPr>
            <a:r>
              <a:rPr lang="en-US" sz="1100" dirty="0" smtClean="0"/>
              <a:t>“</a:t>
            </a:r>
            <a:r>
              <a:rPr lang="en-US" sz="1100" dirty="0"/>
              <a:t>Although his/her music does not focus on sex, drugs or crime, they still sell ___ records a year. This means… </a:t>
            </a:r>
            <a:r>
              <a:rPr lang="en-US" sz="1100" dirty="0" smtClean="0"/>
              <a:t>“</a:t>
            </a:r>
          </a:p>
          <a:p>
            <a:pPr marL="228600" indent="-228600">
              <a:buFont typeface="Wingdings" charset="2"/>
              <a:buAutoNum type="arabicPeriod"/>
            </a:pPr>
            <a:r>
              <a:rPr lang="en-US" sz="1100" b="1" dirty="0" smtClean="0"/>
              <a:t>Paragraph </a:t>
            </a:r>
            <a:r>
              <a:rPr lang="en-US" sz="1100" b="1" dirty="0"/>
              <a:t>5: Purpose					___________________</a:t>
            </a:r>
            <a:endParaRPr lang="en-US" sz="1100" b="1" dirty="0" smtClean="0"/>
          </a:p>
          <a:p>
            <a:pPr marL="685800" lvl="1" indent="-228600">
              <a:buFont typeface="Wingdings" charset="2"/>
              <a:buAutoNum type="arabicPeriod"/>
            </a:pPr>
            <a:r>
              <a:rPr lang="en-US" sz="1100" dirty="0" smtClean="0"/>
              <a:t>Share your desire </a:t>
            </a:r>
            <a:r>
              <a:rPr lang="en-US" sz="1100" dirty="0"/>
              <a:t>for positive message and suggest your lyrics as examples</a:t>
            </a:r>
            <a:r>
              <a:rPr lang="en-US" sz="1100" dirty="0" smtClean="0"/>
              <a:t>.</a:t>
            </a:r>
          </a:p>
          <a:p>
            <a:pPr marL="1143000" lvl="2" indent="-228600">
              <a:buFont typeface="Wingdings" charset="2"/>
              <a:buAutoNum type="arabicPeriod"/>
            </a:pPr>
            <a:r>
              <a:rPr lang="en-US" sz="1100" dirty="0" smtClean="0"/>
              <a:t>“</a:t>
            </a:r>
            <a:r>
              <a:rPr lang="en-US" sz="1100" dirty="0"/>
              <a:t>We urge you to join us in…</a:t>
            </a:r>
            <a:r>
              <a:rPr lang="en-US" sz="1100" dirty="0" smtClean="0"/>
              <a:t>”</a:t>
            </a:r>
          </a:p>
          <a:p>
            <a:pPr marL="1143000" lvl="2" indent="-228600">
              <a:buFont typeface="Wingdings" charset="2"/>
              <a:buAutoNum type="arabicPeriod"/>
            </a:pPr>
            <a:r>
              <a:rPr lang="en-US" sz="1100" dirty="0" smtClean="0"/>
              <a:t>“We have attached our own lyrics to demonstrate…”</a:t>
            </a:r>
            <a:endParaRPr lang="en-US" sz="1100" dirty="0"/>
          </a:p>
          <a:p>
            <a:endParaRPr lang="en-US" sz="1100" dirty="0" smtClean="0"/>
          </a:p>
          <a:p>
            <a:r>
              <a:rPr lang="en-US" sz="1100" dirty="0" smtClean="0"/>
              <a:t>Sincerely</a:t>
            </a:r>
            <a:r>
              <a:rPr lang="en-US" sz="1100" dirty="0"/>
              <a:t>, </a:t>
            </a:r>
          </a:p>
          <a:p>
            <a:r>
              <a:rPr lang="en-US" sz="1100" dirty="0"/>
              <a:t>	</a:t>
            </a:r>
            <a:r>
              <a:rPr lang="en-US" sz="1100" dirty="0" smtClean="0"/>
              <a:t>[</a:t>
            </a:r>
            <a:r>
              <a:rPr lang="en-US" sz="1100" dirty="0"/>
              <a:t>leave space for handwritten signatures</a:t>
            </a:r>
            <a:r>
              <a:rPr lang="en-US" sz="1100" dirty="0" smtClean="0"/>
              <a:t>]</a:t>
            </a:r>
            <a:endParaRPr lang="en-US" sz="1100" dirty="0"/>
          </a:p>
          <a:p>
            <a:r>
              <a:rPr lang="en-US" sz="1100" dirty="0"/>
              <a:t>Group Member 1</a:t>
            </a:r>
          </a:p>
          <a:p>
            <a:r>
              <a:rPr lang="en-US" sz="1100" dirty="0"/>
              <a:t>Group Member </a:t>
            </a:r>
            <a:r>
              <a:rPr lang="en-US" sz="1100" dirty="0" smtClean="0"/>
              <a:t>2 ...</a:t>
            </a:r>
            <a:endParaRPr lang="en-US" sz="1100" dirty="0"/>
          </a:p>
        </p:txBody>
      </p:sp>
      <p:sp>
        <p:nvSpPr>
          <p:cNvPr id="2" name="Rectangle 1"/>
          <p:cNvSpPr/>
          <p:nvPr/>
        </p:nvSpPr>
        <p:spPr>
          <a:xfrm>
            <a:off x="0" y="7365"/>
            <a:ext cx="3290691" cy="1569660"/>
          </a:xfrm>
          <a:prstGeom prst="rect">
            <a:avLst/>
          </a:prstGeom>
        </p:spPr>
        <p:txBody>
          <a:bodyPr wrap="square">
            <a:spAutoFit/>
          </a:bodyPr>
          <a:lstStyle/>
          <a:p>
            <a:pPr algn="ctr"/>
            <a:r>
              <a:rPr lang="en-US" sz="1200" b="1" dirty="0">
                <a:solidFill>
                  <a:srgbClr val="000000"/>
                </a:solidFill>
                <a:latin typeface="IndernikGold"/>
                <a:cs typeface="IndernikGold"/>
              </a:rPr>
              <a:t>THE SETLIST</a:t>
            </a:r>
            <a:endParaRPr lang="en-US" sz="1200" b="1" dirty="0">
              <a:solidFill>
                <a:srgbClr val="000000"/>
              </a:solidFill>
            </a:endParaRPr>
          </a:p>
          <a:p>
            <a:r>
              <a:rPr lang="en-US" sz="1050" b="1" dirty="0">
                <a:solidFill>
                  <a:srgbClr val="000000"/>
                </a:solidFill>
              </a:rPr>
              <a:t>Driving Question: </a:t>
            </a:r>
            <a:r>
              <a:rPr lang="en-US" sz="1050" dirty="0">
                <a:solidFill>
                  <a:srgbClr val="000000"/>
                </a:solidFill>
              </a:rPr>
              <a:t>How can we positively affect the music industry?</a:t>
            </a:r>
            <a:endParaRPr lang="en-US" sz="1050" b="1" dirty="0">
              <a:solidFill>
                <a:srgbClr val="000000"/>
              </a:solidFill>
            </a:endParaRPr>
          </a:p>
          <a:p>
            <a:endParaRPr lang="en-US" sz="1050" b="1" dirty="0">
              <a:solidFill>
                <a:srgbClr val="000000"/>
              </a:solidFill>
            </a:endParaRPr>
          </a:p>
          <a:p>
            <a:r>
              <a:rPr lang="en-US" sz="1050" b="1" dirty="0">
                <a:solidFill>
                  <a:srgbClr val="000000"/>
                </a:solidFill>
              </a:rPr>
              <a:t>Prompt</a:t>
            </a:r>
            <a:r>
              <a:rPr lang="en-US" sz="1050" b="1" dirty="0">
                <a:solidFill>
                  <a:schemeClr val="bg1"/>
                </a:solidFill>
              </a:rPr>
              <a:t>: </a:t>
            </a:r>
            <a:r>
              <a:rPr lang="en-US" sz="1050" dirty="0">
                <a:solidFill>
                  <a:schemeClr val="bg1"/>
                </a:solidFill>
              </a:rPr>
              <a:t>Based on the research your group conducts, write a letter to a record label in your genre that advocates for positive messages in lyrics. Relate to the record label and build credibility by sharing your inspiration and your lyrics as examples of positive music. </a:t>
            </a:r>
          </a:p>
        </p:txBody>
      </p:sp>
    </p:spTree>
    <p:extLst>
      <p:ext uri="{BB962C8B-B14F-4D97-AF65-F5344CB8AC3E}">
        <p14:creationId xmlns:p14="http://schemas.microsoft.com/office/powerpoint/2010/main" val="2170340258"/>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0676"/>
            <a:ext cx="8229600" cy="415278"/>
          </a:xfrm>
        </p:spPr>
        <p:txBody>
          <a:bodyPr>
            <a:normAutofit/>
          </a:bodyPr>
          <a:lstStyle/>
          <a:p>
            <a:r>
              <a:rPr lang="en-US" sz="1400" b="1" dirty="0" smtClean="0">
                <a:solidFill>
                  <a:schemeClr val="bg1"/>
                </a:solidFill>
              </a:rPr>
              <a:t>Lyrics Explication</a:t>
            </a:r>
            <a:endParaRPr lang="en-US" sz="1400" b="1" dirty="0">
              <a:solidFill>
                <a:schemeClr val="bg1"/>
              </a:solidFill>
            </a:endParaRPr>
          </a:p>
        </p:txBody>
      </p:sp>
      <p:sp>
        <p:nvSpPr>
          <p:cNvPr id="3" name="Content Placeholder 2"/>
          <p:cNvSpPr>
            <a:spLocks noGrp="1"/>
          </p:cNvSpPr>
          <p:nvPr>
            <p:ph idx="1"/>
          </p:nvPr>
        </p:nvSpPr>
        <p:spPr>
          <a:xfrm>
            <a:off x="109743" y="455954"/>
            <a:ext cx="8920593" cy="6402046"/>
          </a:xfrm>
        </p:spPr>
        <p:txBody>
          <a:bodyPr>
            <a:normAutofit fontScale="92500" lnSpcReduction="20000"/>
          </a:bodyPr>
          <a:lstStyle/>
          <a:p>
            <a:pPr marL="0" indent="0">
              <a:buNone/>
            </a:pPr>
            <a:r>
              <a:rPr lang="en-US" sz="1300" b="1" dirty="0" smtClean="0">
                <a:solidFill>
                  <a:srgbClr val="000000"/>
                </a:solidFill>
              </a:rPr>
              <a:t>Prompt</a:t>
            </a:r>
            <a:r>
              <a:rPr lang="en-US" sz="1300" dirty="0" smtClean="0">
                <a:solidFill>
                  <a:srgbClr val="000000"/>
                </a:solidFill>
              </a:rPr>
              <a:t>: Write an explication of your own lyrics. </a:t>
            </a:r>
            <a:r>
              <a:rPr lang="en-US" sz="1300" b="1" dirty="0" smtClean="0">
                <a:solidFill>
                  <a:srgbClr val="000000"/>
                </a:solidFill>
              </a:rPr>
              <a:t>Introduce</a:t>
            </a:r>
            <a:r>
              <a:rPr lang="en-US" sz="1300" dirty="0" smtClean="0">
                <a:solidFill>
                  <a:srgbClr val="000000"/>
                </a:solidFill>
              </a:rPr>
              <a:t> your lyrics with a an explanation of the message, purpose, audience and developed tone. Then, </a:t>
            </a:r>
            <a:r>
              <a:rPr lang="en-US" sz="1300" b="1" dirty="0" smtClean="0">
                <a:solidFill>
                  <a:srgbClr val="000000"/>
                </a:solidFill>
              </a:rPr>
              <a:t>explicate</a:t>
            </a:r>
            <a:r>
              <a:rPr lang="en-US" sz="1300" dirty="0" smtClean="0">
                <a:solidFill>
                  <a:srgbClr val="000000"/>
                </a:solidFill>
              </a:rPr>
              <a:t> the lyrics in the body by analyzing three of the following poetic devices: rhyme, rhythm, connotation of </a:t>
            </a:r>
            <a:r>
              <a:rPr lang="en-US" sz="1300" dirty="0">
                <a:solidFill>
                  <a:srgbClr val="000000"/>
                </a:solidFill>
              </a:rPr>
              <a:t>2</a:t>
            </a:r>
            <a:r>
              <a:rPr lang="en-US" sz="1300" dirty="0" smtClean="0">
                <a:solidFill>
                  <a:srgbClr val="000000"/>
                </a:solidFill>
              </a:rPr>
              <a:t> words, or 1 example of imagery. </a:t>
            </a:r>
            <a:r>
              <a:rPr lang="en-US" sz="1300" b="1" dirty="0" smtClean="0">
                <a:solidFill>
                  <a:srgbClr val="000000"/>
                </a:solidFill>
              </a:rPr>
              <a:t>Conclude</a:t>
            </a:r>
            <a:r>
              <a:rPr lang="en-US" sz="1300" dirty="0" smtClean="0">
                <a:solidFill>
                  <a:srgbClr val="000000"/>
                </a:solidFill>
              </a:rPr>
              <a:t> by summarizing your tone and the message you intend to send. </a:t>
            </a:r>
            <a:r>
              <a:rPr lang="en-US" sz="1300" i="1" dirty="0" smtClean="0">
                <a:solidFill>
                  <a:srgbClr val="000000"/>
                </a:solidFill>
              </a:rPr>
              <a:t>Free from error and employs academic language.</a:t>
            </a:r>
          </a:p>
          <a:p>
            <a:pPr marL="0" indent="0">
              <a:buNone/>
            </a:pPr>
            <a:endParaRPr lang="en-US" sz="1300" i="1" dirty="0" smtClean="0">
              <a:solidFill>
                <a:srgbClr val="000000"/>
              </a:solidFill>
            </a:endParaRPr>
          </a:p>
          <a:p>
            <a:pPr marL="0" indent="0">
              <a:buNone/>
            </a:pPr>
            <a:endParaRPr lang="en-US" sz="1300" i="1" dirty="0">
              <a:solidFill>
                <a:srgbClr val="000000"/>
              </a:solidFill>
            </a:endParaRPr>
          </a:p>
          <a:p>
            <a:pPr marL="0" indent="0">
              <a:buNone/>
            </a:pPr>
            <a:endParaRPr lang="en-US" sz="1300" i="1" dirty="0" smtClean="0">
              <a:solidFill>
                <a:srgbClr val="000000"/>
              </a:solidFill>
            </a:endParaRPr>
          </a:p>
          <a:p>
            <a:pPr marL="0" indent="0">
              <a:buNone/>
            </a:pPr>
            <a:endParaRPr lang="en-US" sz="1300" i="1" dirty="0">
              <a:solidFill>
                <a:srgbClr val="000000"/>
              </a:solidFill>
            </a:endParaRPr>
          </a:p>
          <a:p>
            <a:pPr marL="0" indent="0">
              <a:buNone/>
            </a:pPr>
            <a:endParaRPr lang="en-US" sz="1300" i="1" dirty="0" smtClean="0">
              <a:solidFill>
                <a:srgbClr val="000000"/>
              </a:solidFill>
            </a:endParaRPr>
          </a:p>
          <a:p>
            <a:pPr marL="0" indent="0">
              <a:buNone/>
            </a:pPr>
            <a:endParaRPr lang="en-US" sz="1300" i="1" dirty="0">
              <a:solidFill>
                <a:srgbClr val="000000"/>
              </a:solidFill>
            </a:endParaRPr>
          </a:p>
          <a:p>
            <a:pPr marL="0" indent="0">
              <a:buNone/>
            </a:pPr>
            <a:endParaRPr lang="en-US" sz="1300" i="1" dirty="0" smtClean="0">
              <a:solidFill>
                <a:srgbClr val="000000"/>
              </a:solidFill>
            </a:endParaRPr>
          </a:p>
          <a:p>
            <a:pPr marL="0" indent="0">
              <a:buNone/>
            </a:pPr>
            <a:endParaRPr lang="en-US" sz="1300" i="1" dirty="0" smtClean="0">
              <a:solidFill>
                <a:srgbClr val="000000"/>
              </a:solidFill>
            </a:endParaRPr>
          </a:p>
          <a:p>
            <a:pPr marL="0" indent="0">
              <a:buNone/>
            </a:pPr>
            <a:endParaRPr lang="en-US" sz="1300" i="1" dirty="0">
              <a:solidFill>
                <a:srgbClr val="000000"/>
              </a:solidFill>
            </a:endParaRPr>
          </a:p>
          <a:p>
            <a:pPr marL="285750" indent="-285750">
              <a:lnSpc>
                <a:spcPct val="160000"/>
              </a:lnSpc>
              <a:buFont typeface="+mj-lt"/>
              <a:buAutoNum type="romanUcPeriod"/>
            </a:pPr>
            <a:r>
              <a:rPr lang="en-US" sz="1300" b="1" u="sng" dirty="0" smtClean="0">
                <a:solidFill>
                  <a:srgbClr val="000000"/>
                </a:solidFill>
              </a:rPr>
              <a:t> Introduction</a:t>
            </a:r>
          </a:p>
          <a:p>
            <a:pPr marL="685800" lvl="1">
              <a:lnSpc>
                <a:spcPct val="160000"/>
              </a:lnSpc>
              <a:buFont typeface="+mj-lt"/>
              <a:buAutoNum type="romanUcPeriod"/>
            </a:pPr>
            <a:r>
              <a:rPr lang="en-US" sz="1300" b="1" dirty="0">
                <a:solidFill>
                  <a:srgbClr val="000000"/>
                </a:solidFill>
              </a:rPr>
              <a:t>Title and </a:t>
            </a:r>
            <a:r>
              <a:rPr lang="en-US" sz="1300" b="1" dirty="0" smtClean="0">
                <a:solidFill>
                  <a:srgbClr val="000000"/>
                </a:solidFill>
              </a:rPr>
              <a:t>topic</a:t>
            </a:r>
            <a:r>
              <a:rPr lang="en-US" sz="1300" dirty="0" smtClean="0">
                <a:solidFill>
                  <a:srgbClr val="000000"/>
                </a:solidFill>
              </a:rPr>
              <a:t>:</a:t>
            </a:r>
            <a:endParaRPr lang="en-US" sz="1300" dirty="0">
              <a:solidFill>
                <a:srgbClr val="000000"/>
              </a:solidFill>
            </a:endParaRPr>
          </a:p>
          <a:p>
            <a:pPr marL="685800" lvl="1">
              <a:lnSpc>
                <a:spcPct val="160000"/>
              </a:lnSpc>
              <a:buFont typeface="+mj-lt"/>
              <a:buAutoNum type="romanUcPeriod"/>
            </a:pPr>
            <a:r>
              <a:rPr lang="en-US" sz="1300" b="1" dirty="0">
                <a:solidFill>
                  <a:srgbClr val="000000"/>
                </a:solidFill>
              </a:rPr>
              <a:t>Message of your </a:t>
            </a:r>
            <a:r>
              <a:rPr lang="en-US" sz="1300" b="1" dirty="0" smtClean="0">
                <a:solidFill>
                  <a:srgbClr val="000000"/>
                </a:solidFill>
              </a:rPr>
              <a:t>song</a:t>
            </a:r>
            <a:r>
              <a:rPr lang="en-US" sz="1300" dirty="0" smtClean="0">
                <a:solidFill>
                  <a:srgbClr val="000000"/>
                </a:solidFill>
              </a:rPr>
              <a:t>: </a:t>
            </a:r>
          </a:p>
          <a:p>
            <a:pPr marL="685800" lvl="1">
              <a:lnSpc>
                <a:spcPct val="160000"/>
              </a:lnSpc>
              <a:buFont typeface="+mj-lt"/>
              <a:buAutoNum type="romanUcPeriod"/>
            </a:pPr>
            <a:r>
              <a:rPr lang="en-US" sz="1300" b="1" dirty="0" smtClean="0">
                <a:solidFill>
                  <a:srgbClr val="000000"/>
                </a:solidFill>
              </a:rPr>
              <a:t>Purpose </a:t>
            </a:r>
            <a:r>
              <a:rPr lang="en-US" sz="1300" b="1" dirty="0">
                <a:solidFill>
                  <a:srgbClr val="000000"/>
                </a:solidFill>
              </a:rPr>
              <a:t>of your </a:t>
            </a:r>
            <a:r>
              <a:rPr lang="en-US" sz="1300" b="1" dirty="0" smtClean="0">
                <a:solidFill>
                  <a:srgbClr val="000000"/>
                </a:solidFill>
              </a:rPr>
              <a:t>song</a:t>
            </a:r>
            <a:r>
              <a:rPr lang="en-US" sz="1300" dirty="0" smtClean="0">
                <a:solidFill>
                  <a:srgbClr val="000000"/>
                </a:solidFill>
              </a:rPr>
              <a:t>: </a:t>
            </a:r>
          </a:p>
          <a:p>
            <a:pPr marL="685800" lvl="1">
              <a:lnSpc>
                <a:spcPct val="160000"/>
              </a:lnSpc>
              <a:buFont typeface="+mj-lt"/>
              <a:buAutoNum type="romanUcPeriod"/>
            </a:pPr>
            <a:r>
              <a:rPr lang="en-US" sz="1300" b="1" dirty="0" smtClean="0">
                <a:solidFill>
                  <a:srgbClr val="000000"/>
                </a:solidFill>
              </a:rPr>
              <a:t>Thesis</a:t>
            </a:r>
            <a:r>
              <a:rPr lang="en-US" sz="1300" dirty="0">
                <a:solidFill>
                  <a:srgbClr val="000000"/>
                </a:solidFill>
              </a:rPr>
              <a:t>: </a:t>
            </a:r>
            <a:r>
              <a:rPr lang="en-US" sz="1300" dirty="0" smtClean="0">
                <a:solidFill>
                  <a:srgbClr val="000000"/>
                </a:solidFill>
              </a:rPr>
              <a:t>By looking at the lyrics of “ __________________” it is evident that the __________ </a:t>
            </a:r>
            <a:r>
              <a:rPr lang="en-US" sz="1300" dirty="0">
                <a:solidFill>
                  <a:srgbClr val="000000"/>
                </a:solidFill>
              </a:rPr>
              <a:t>tone of </a:t>
            </a:r>
            <a:r>
              <a:rPr lang="en-US" sz="1300" dirty="0" smtClean="0">
                <a:solidFill>
                  <a:srgbClr val="000000"/>
                </a:solidFill>
              </a:rPr>
              <a:t>my </a:t>
            </a:r>
            <a:r>
              <a:rPr lang="en-US" sz="1300" dirty="0">
                <a:solidFill>
                  <a:srgbClr val="000000"/>
                </a:solidFill>
              </a:rPr>
              <a:t>song is created through the _______, _______, and ______ (3 selected poetic device)s in order to develop the idea that </a:t>
            </a:r>
            <a:r>
              <a:rPr lang="en-US" sz="1300" dirty="0" smtClean="0">
                <a:solidFill>
                  <a:srgbClr val="000000"/>
                </a:solidFill>
              </a:rPr>
              <a:t>__________________________ ________________________________________________________________________________________________________.</a:t>
            </a:r>
          </a:p>
          <a:p>
            <a:pPr marL="400050" lvl="1" indent="0">
              <a:lnSpc>
                <a:spcPct val="160000"/>
              </a:lnSpc>
              <a:buNone/>
            </a:pPr>
            <a:endParaRPr lang="en-US" sz="1300" dirty="0" smtClean="0">
              <a:solidFill>
                <a:srgbClr val="000000"/>
              </a:solidFill>
            </a:endParaRPr>
          </a:p>
          <a:p>
            <a:pPr marL="285750" indent="-285750">
              <a:lnSpc>
                <a:spcPct val="160000"/>
              </a:lnSpc>
              <a:buFont typeface="+mj-lt"/>
              <a:buAutoNum type="romanUcPeriod"/>
            </a:pPr>
            <a:r>
              <a:rPr lang="en-US" sz="1300" b="1" u="sng" dirty="0" smtClean="0">
                <a:solidFill>
                  <a:srgbClr val="000000"/>
                </a:solidFill>
              </a:rPr>
              <a:t>Explication 1: Rhyme/Rhythm/Connotation of 2 words/or Imagery</a:t>
            </a:r>
          </a:p>
          <a:p>
            <a:pPr marL="685800" lvl="1">
              <a:lnSpc>
                <a:spcPct val="160000"/>
              </a:lnSpc>
              <a:buFont typeface="+mj-lt"/>
              <a:buAutoNum type="romanUcPeriod"/>
            </a:pPr>
            <a:r>
              <a:rPr lang="en-US" sz="1300" dirty="0">
                <a:solidFill>
                  <a:srgbClr val="000000"/>
                </a:solidFill>
              </a:rPr>
              <a:t>Topic Sentence</a:t>
            </a:r>
            <a:r>
              <a:rPr lang="en-US" sz="1300" dirty="0" smtClean="0">
                <a:solidFill>
                  <a:srgbClr val="000000"/>
                </a:solidFill>
              </a:rPr>
              <a:t>:</a:t>
            </a:r>
            <a:endParaRPr lang="en-US" sz="1300" dirty="0">
              <a:solidFill>
                <a:srgbClr val="000000"/>
              </a:solidFill>
            </a:endParaRPr>
          </a:p>
          <a:p>
            <a:pPr marL="685800" lvl="1">
              <a:lnSpc>
                <a:spcPct val="160000"/>
              </a:lnSpc>
              <a:buFont typeface="+mj-lt"/>
              <a:buAutoNum type="romanUcPeriod"/>
            </a:pPr>
            <a:r>
              <a:rPr lang="en-US" sz="1300" dirty="0">
                <a:solidFill>
                  <a:srgbClr val="000000"/>
                </a:solidFill>
              </a:rPr>
              <a:t>Say (lyrical quote)</a:t>
            </a:r>
          </a:p>
          <a:p>
            <a:pPr marL="685800" lvl="1">
              <a:lnSpc>
                <a:spcPct val="160000"/>
              </a:lnSpc>
              <a:buFont typeface="+mj-lt"/>
              <a:buAutoNum type="romanUcPeriod"/>
            </a:pPr>
            <a:r>
              <a:rPr lang="en-US" sz="1300" dirty="0" smtClean="0">
                <a:solidFill>
                  <a:srgbClr val="000000"/>
                </a:solidFill>
              </a:rPr>
              <a:t>Mean</a:t>
            </a:r>
            <a:r>
              <a:rPr lang="en-US" sz="1300" dirty="0">
                <a:solidFill>
                  <a:srgbClr val="000000"/>
                </a:solidFill>
              </a:rPr>
              <a:t>:</a:t>
            </a:r>
          </a:p>
          <a:p>
            <a:pPr marL="685800" lvl="1">
              <a:lnSpc>
                <a:spcPct val="160000"/>
              </a:lnSpc>
              <a:buFont typeface="+mj-lt"/>
              <a:buAutoNum type="romanUcPeriod"/>
            </a:pPr>
            <a:r>
              <a:rPr lang="en-US" sz="1300" dirty="0">
                <a:solidFill>
                  <a:srgbClr val="000000"/>
                </a:solidFill>
              </a:rPr>
              <a:t>Matter:</a:t>
            </a:r>
          </a:p>
          <a:p>
            <a:pPr marL="685800" lvl="1">
              <a:lnSpc>
                <a:spcPct val="160000"/>
              </a:lnSpc>
              <a:buFont typeface="+mj-lt"/>
              <a:buAutoNum type="romanUcPeriod"/>
            </a:pPr>
            <a:r>
              <a:rPr lang="en-US" sz="1300" dirty="0">
                <a:solidFill>
                  <a:srgbClr val="000000"/>
                </a:solidFill>
              </a:rPr>
              <a:t>Transition: </a:t>
            </a:r>
            <a:endParaRPr lang="en-US" sz="1300" dirty="0" smtClean="0">
              <a:solidFill>
                <a:srgbClr val="000000"/>
              </a:solidFill>
            </a:endParaRPr>
          </a:p>
          <a:p>
            <a:pPr marL="0" indent="0">
              <a:buNone/>
            </a:pPr>
            <a:endParaRPr lang="en-US" sz="1200" dirty="0">
              <a:solidFill>
                <a:srgbClr val="000000"/>
              </a:solidFill>
            </a:endParaRPr>
          </a:p>
        </p:txBody>
      </p:sp>
      <p:sp>
        <p:nvSpPr>
          <p:cNvPr id="4" name="TextBox 3"/>
          <p:cNvSpPr txBox="1"/>
          <p:nvPr/>
        </p:nvSpPr>
        <p:spPr>
          <a:xfrm>
            <a:off x="2389387" y="1069537"/>
            <a:ext cx="6516510" cy="166199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000" b="1" dirty="0" smtClean="0"/>
              <a:t>Pre-Think</a:t>
            </a:r>
          </a:p>
          <a:p>
            <a:pPr algn="ctr"/>
            <a:r>
              <a:rPr lang="en-US" sz="1000" dirty="0" smtClean="0"/>
              <a:t>Choose (check) 3 of the following to use to explicate your lyrics:</a:t>
            </a:r>
            <a:endParaRPr lang="en-US" sz="1000" dirty="0"/>
          </a:p>
          <a:p>
            <a:pPr algn="ctr"/>
            <a:r>
              <a:rPr lang="en-US" sz="1000" dirty="0" smtClean="0">
                <a:solidFill>
                  <a:srgbClr val="000000"/>
                </a:solidFill>
                <a:latin typeface="ＭＳ ゴシック"/>
                <a:ea typeface="ＭＳ ゴシック"/>
                <a:cs typeface="ＭＳ ゴシック"/>
              </a:rPr>
              <a:t>☐</a:t>
            </a:r>
            <a:r>
              <a:rPr lang="en-US" sz="1000" dirty="0">
                <a:solidFill>
                  <a:srgbClr val="000000"/>
                </a:solidFill>
              </a:rPr>
              <a:t> </a:t>
            </a:r>
            <a:r>
              <a:rPr lang="en-US" sz="1000" dirty="0" smtClean="0">
                <a:solidFill>
                  <a:srgbClr val="000000"/>
                </a:solidFill>
              </a:rPr>
              <a:t>rhyme	</a:t>
            </a:r>
            <a:r>
              <a:rPr lang="en-US" sz="1000" dirty="0" smtClean="0">
                <a:solidFill>
                  <a:srgbClr val="000000"/>
                </a:solidFill>
                <a:latin typeface="ＭＳ ゴシック"/>
                <a:ea typeface="ＭＳ ゴシック"/>
                <a:cs typeface="ＭＳ ゴシック"/>
              </a:rPr>
              <a:t>☐</a:t>
            </a:r>
            <a:r>
              <a:rPr lang="en-US" sz="1000" dirty="0" smtClean="0">
                <a:solidFill>
                  <a:srgbClr val="000000"/>
                </a:solidFill>
              </a:rPr>
              <a:t> rhythm	</a:t>
            </a:r>
            <a:r>
              <a:rPr lang="en-US" sz="1000" dirty="0">
                <a:solidFill>
                  <a:srgbClr val="000000"/>
                </a:solidFill>
                <a:latin typeface="ＭＳ ゴシック"/>
                <a:ea typeface="ＭＳ ゴシック"/>
                <a:cs typeface="ＭＳ ゴシック"/>
              </a:rPr>
              <a:t>☐</a:t>
            </a:r>
            <a:r>
              <a:rPr lang="en-US" sz="1000" dirty="0">
                <a:solidFill>
                  <a:srgbClr val="000000"/>
                </a:solidFill>
              </a:rPr>
              <a:t> </a:t>
            </a:r>
            <a:r>
              <a:rPr lang="en-US" sz="1000" dirty="0" smtClean="0">
                <a:solidFill>
                  <a:srgbClr val="000000"/>
                </a:solidFill>
              </a:rPr>
              <a:t>connotation </a:t>
            </a:r>
            <a:r>
              <a:rPr lang="en-US" sz="1000" dirty="0">
                <a:solidFill>
                  <a:srgbClr val="000000"/>
                </a:solidFill>
              </a:rPr>
              <a:t>of 2 </a:t>
            </a:r>
            <a:r>
              <a:rPr lang="en-US" sz="1000" dirty="0" smtClean="0">
                <a:solidFill>
                  <a:srgbClr val="000000"/>
                </a:solidFill>
              </a:rPr>
              <a:t>words</a:t>
            </a:r>
            <a:r>
              <a:rPr lang="en-US" sz="1000" dirty="0">
                <a:solidFill>
                  <a:srgbClr val="000000"/>
                </a:solidFill>
              </a:rPr>
              <a:t>	</a:t>
            </a:r>
            <a:r>
              <a:rPr lang="en-US" sz="1000" dirty="0" smtClean="0">
                <a:solidFill>
                  <a:srgbClr val="000000"/>
                </a:solidFill>
              </a:rPr>
              <a:t>	</a:t>
            </a:r>
            <a:r>
              <a:rPr lang="en-US" sz="1000" dirty="0" smtClean="0">
                <a:solidFill>
                  <a:srgbClr val="000000"/>
                </a:solidFill>
                <a:latin typeface="ＭＳ ゴシック"/>
                <a:ea typeface="ＭＳ ゴシック"/>
                <a:cs typeface="ＭＳ ゴシック"/>
              </a:rPr>
              <a:t>☐</a:t>
            </a:r>
            <a:r>
              <a:rPr lang="en-US" sz="1000" dirty="0" smtClean="0">
                <a:solidFill>
                  <a:srgbClr val="000000"/>
                </a:solidFill>
              </a:rPr>
              <a:t>  1 example of imagery</a:t>
            </a:r>
          </a:p>
          <a:p>
            <a:pPr algn="ctr"/>
            <a:endParaRPr lang="en-US" sz="1000" dirty="0">
              <a:solidFill>
                <a:srgbClr val="000000"/>
              </a:solidFill>
            </a:endParaRPr>
          </a:p>
          <a:p>
            <a:pPr algn="ctr"/>
            <a:endParaRPr lang="en-US" sz="1000" dirty="0" smtClean="0">
              <a:solidFill>
                <a:srgbClr val="000000"/>
              </a:solidFill>
            </a:endParaRPr>
          </a:p>
          <a:p>
            <a:r>
              <a:rPr lang="en-US" sz="1000" b="1" dirty="0" smtClean="0">
                <a:solidFill>
                  <a:srgbClr val="000000"/>
                </a:solidFill>
              </a:rPr>
              <a:t>Message of my song:</a:t>
            </a:r>
          </a:p>
          <a:p>
            <a:pPr algn="ctr"/>
            <a:endParaRPr lang="en-US" sz="1000" dirty="0" smtClean="0">
              <a:solidFill>
                <a:srgbClr val="000000"/>
              </a:solidFill>
            </a:endParaRPr>
          </a:p>
          <a:p>
            <a:pPr algn="ctr"/>
            <a:endParaRPr lang="en-US" sz="1000" b="1" dirty="0">
              <a:solidFill>
                <a:srgbClr val="000000"/>
              </a:solidFill>
            </a:endParaRPr>
          </a:p>
          <a:p>
            <a:r>
              <a:rPr lang="en-US" sz="1000" b="1" dirty="0" smtClean="0">
                <a:solidFill>
                  <a:srgbClr val="000000"/>
                </a:solidFill>
              </a:rPr>
              <a:t>Tone of my song (How I Feel About My Topic):</a:t>
            </a:r>
            <a:endParaRPr lang="en-US" sz="1200" dirty="0" smtClean="0">
              <a:solidFill>
                <a:srgbClr val="000000"/>
              </a:solidFill>
            </a:endParaRPr>
          </a:p>
          <a:p>
            <a:pPr algn="ctr"/>
            <a:endParaRPr lang="en-US" sz="1200" dirty="0"/>
          </a:p>
        </p:txBody>
      </p:sp>
    </p:spTree>
    <p:extLst>
      <p:ext uri="{BB962C8B-B14F-4D97-AF65-F5344CB8AC3E}">
        <p14:creationId xmlns:p14="http://schemas.microsoft.com/office/powerpoint/2010/main" val="1577357013"/>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671" y="133693"/>
            <a:ext cx="8872479" cy="6550926"/>
          </a:xfrm>
        </p:spPr>
        <p:txBody>
          <a:bodyPr>
            <a:normAutofit/>
          </a:bodyPr>
          <a:lstStyle/>
          <a:p>
            <a:pPr marL="0" indent="0">
              <a:lnSpc>
                <a:spcPct val="150000"/>
              </a:lnSpc>
              <a:buNone/>
            </a:pPr>
            <a:r>
              <a:rPr lang="en-US" sz="1200" dirty="0" smtClean="0">
                <a:solidFill>
                  <a:srgbClr val="000000"/>
                </a:solidFill>
              </a:rPr>
              <a:t>III.      Explication </a:t>
            </a:r>
            <a:r>
              <a:rPr lang="en-US" sz="1200" dirty="0">
                <a:solidFill>
                  <a:srgbClr val="000000"/>
                </a:solidFill>
              </a:rPr>
              <a:t>2: Rhyme/Rhythm/Connotation of 2 words/or Imagery</a:t>
            </a:r>
          </a:p>
          <a:p>
            <a:pPr marL="685800" lvl="1">
              <a:lnSpc>
                <a:spcPct val="150000"/>
              </a:lnSpc>
              <a:buFont typeface="+mj-lt"/>
              <a:buAutoNum type="romanUcPeriod"/>
            </a:pPr>
            <a:r>
              <a:rPr lang="en-US" sz="1200" dirty="0">
                <a:solidFill>
                  <a:srgbClr val="000000"/>
                </a:solidFill>
              </a:rPr>
              <a:t>Topic Sentence:</a:t>
            </a:r>
          </a:p>
          <a:p>
            <a:pPr marL="685800" lvl="1">
              <a:lnSpc>
                <a:spcPct val="150000"/>
              </a:lnSpc>
              <a:buFont typeface="+mj-lt"/>
              <a:buAutoNum type="romanUcPeriod"/>
            </a:pPr>
            <a:r>
              <a:rPr lang="en-US" sz="1200" dirty="0">
                <a:solidFill>
                  <a:srgbClr val="000000"/>
                </a:solidFill>
              </a:rPr>
              <a:t>Say (lyrical quote)</a:t>
            </a:r>
          </a:p>
          <a:p>
            <a:pPr marL="685800" lvl="1">
              <a:lnSpc>
                <a:spcPct val="150000"/>
              </a:lnSpc>
              <a:buFont typeface="+mj-lt"/>
              <a:buAutoNum type="romanUcPeriod"/>
            </a:pPr>
            <a:r>
              <a:rPr lang="en-US" sz="1200" dirty="0">
                <a:solidFill>
                  <a:srgbClr val="000000"/>
                </a:solidFill>
              </a:rPr>
              <a:t>Mean:</a:t>
            </a:r>
          </a:p>
          <a:p>
            <a:pPr marL="685800" lvl="1">
              <a:lnSpc>
                <a:spcPct val="150000"/>
              </a:lnSpc>
              <a:buFont typeface="+mj-lt"/>
              <a:buAutoNum type="romanUcPeriod"/>
            </a:pPr>
            <a:r>
              <a:rPr lang="en-US" sz="1200" dirty="0">
                <a:solidFill>
                  <a:srgbClr val="000000"/>
                </a:solidFill>
              </a:rPr>
              <a:t>Matter:</a:t>
            </a:r>
          </a:p>
          <a:p>
            <a:pPr marL="685800" lvl="1">
              <a:lnSpc>
                <a:spcPct val="150000"/>
              </a:lnSpc>
              <a:buFont typeface="+mj-lt"/>
              <a:buAutoNum type="romanUcPeriod"/>
            </a:pPr>
            <a:r>
              <a:rPr lang="en-US" sz="1200" dirty="0">
                <a:solidFill>
                  <a:srgbClr val="000000"/>
                </a:solidFill>
              </a:rPr>
              <a:t>Transition: </a:t>
            </a:r>
            <a:endParaRPr lang="en-US" sz="1200" dirty="0" smtClean="0">
              <a:solidFill>
                <a:srgbClr val="000000"/>
              </a:solidFill>
            </a:endParaRPr>
          </a:p>
          <a:p>
            <a:pPr marL="285750" indent="-285750">
              <a:lnSpc>
                <a:spcPct val="150000"/>
              </a:lnSpc>
              <a:buAutoNum type="romanUcPeriod" startAt="4"/>
            </a:pPr>
            <a:endParaRPr lang="en-US" sz="1200" dirty="0">
              <a:solidFill>
                <a:srgbClr val="000000"/>
              </a:solidFill>
            </a:endParaRPr>
          </a:p>
          <a:p>
            <a:pPr marL="285750" indent="-285750">
              <a:lnSpc>
                <a:spcPct val="150000"/>
              </a:lnSpc>
              <a:buAutoNum type="romanUcPeriod" startAt="4"/>
            </a:pPr>
            <a:r>
              <a:rPr lang="en-US" sz="1200" dirty="0" smtClean="0">
                <a:solidFill>
                  <a:srgbClr val="000000"/>
                </a:solidFill>
              </a:rPr>
              <a:t>Explication </a:t>
            </a:r>
            <a:r>
              <a:rPr lang="en-US" sz="1200" dirty="0">
                <a:solidFill>
                  <a:srgbClr val="000000"/>
                </a:solidFill>
              </a:rPr>
              <a:t>3: Rhyme/Rhythm/Connotation of 2 words/or </a:t>
            </a:r>
            <a:r>
              <a:rPr lang="en-US" sz="1200" dirty="0" smtClean="0">
                <a:solidFill>
                  <a:srgbClr val="000000"/>
                </a:solidFill>
              </a:rPr>
              <a:t>Imagery</a:t>
            </a:r>
          </a:p>
          <a:p>
            <a:pPr marL="685800" lvl="1">
              <a:lnSpc>
                <a:spcPct val="150000"/>
              </a:lnSpc>
              <a:buFont typeface="+mj-lt"/>
              <a:buAutoNum type="romanUcPeriod"/>
            </a:pPr>
            <a:r>
              <a:rPr lang="en-US" sz="1200" dirty="0">
                <a:solidFill>
                  <a:srgbClr val="000000"/>
                </a:solidFill>
              </a:rPr>
              <a:t>Topic Sentence:</a:t>
            </a:r>
          </a:p>
          <a:p>
            <a:pPr marL="685800" lvl="1">
              <a:lnSpc>
                <a:spcPct val="150000"/>
              </a:lnSpc>
              <a:buFont typeface="+mj-lt"/>
              <a:buAutoNum type="romanUcPeriod"/>
            </a:pPr>
            <a:r>
              <a:rPr lang="en-US" sz="1200" dirty="0" smtClean="0">
                <a:solidFill>
                  <a:srgbClr val="000000"/>
                </a:solidFill>
              </a:rPr>
              <a:t>Say (lyrical quote)</a:t>
            </a:r>
            <a:endParaRPr lang="en-US" sz="1200" dirty="0">
              <a:solidFill>
                <a:srgbClr val="000000"/>
              </a:solidFill>
            </a:endParaRPr>
          </a:p>
          <a:p>
            <a:pPr marL="685800" lvl="1">
              <a:lnSpc>
                <a:spcPct val="150000"/>
              </a:lnSpc>
              <a:buFont typeface="+mj-lt"/>
              <a:buAutoNum type="romanUcPeriod"/>
            </a:pPr>
            <a:r>
              <a:rPr lang="en-US" sz="1200" dirty="0">
                <a:solidFill>
                  <a:srgbClr val="000000"/>
                </a:solidFill>
              </a:rPr>
              <a:t>Mean:</a:t>
            </a:r>
          </a:p>
          <a:p>
            <a:pPr marL="685800" lvl="1">
              <a:lnSpc>
                <a:spcPct val="150000"/>
              </a:lnSpc>
              <a:buFont typeface="+mj-lt"/>
              <a:buAutoNum type="romanUcPeriod"/>
            </a:pPr>
            <a:r>
              <a:rPr lang="en-US" sz="1200" dirty="0">
                <a:solidFill>
                  <a:srgbClr val="000000"/>
                </a:solidFill>
              </a:rPr>
              <a:t>Matter:</a:t>
            </a:r>
          </a:p>
          <a:p>
            <a:pPr marL="685800" lvl="1">
              <a:lnSpc>
                <a:spcPct val="150000"/>
              </a:lnSpc>
              <a:buFont typeface="+mj-lt"/>
              <a:buAutoNum type="romanUcPeriod"/>
            </a:pPr>
            <a:r>
              <a:rPr lang="en-US" sz="1200" dirty="0">
                <a:solidFill>
                  <a:srgbClr val="000000"/>
                </a:solidFill>
              </a:rPr>
              <a:t>Transition: </a:t>
            </a:r>
            <a:endParaRPr lang="en-US" sz="1200" dirty="0" smtClean="0">
              <a:solidFill>
                <a:srgbClr val="000000"/>
              </a:solidFill>
            </a:endParaRPr>
          </a:p>
          <a:p>
            <a:pPr marL="685800" lvl="1">
              <a:lnSpc>
                <a:spcPct val="150000"/>
              </a:lnSpc>
              <a:buFont typeface="+mj-lt"/>
              <a:buAutoNum type="romanUcPeriod"/>
            </a:pPr>
            <a:endParaRPr lang="en-US" sz="1200" dirty="0" smtClean="0">
              <a:solidFill>
                <a:srgbClr val="000000"/>
              </a:solidFill>
            </a:endParaRPr>
          </a:p>
          <a:p>
            <a:pPr marL="285750" indent="-285750">
              <a:lnSpc>
                <a:spcPct val="150000"/>
              </a:lnSpc>
              <a:buAutoNum type="romanUcPeriod" startAt="4"/>
            </a:pPr>
            <a:r>
              <a:rPr lang="en-US" sz="1200" dirty="0" smtClean="0">
                <a:solidFill>
                  <a:srgbClr val="000000"/>
                </a:solidFill>
              </a:rPr>
              <a:t>Conclusion</a:t>
            </a:r>
          </a:p>
          <a:p>
            <a:pPr marL="685800" lvl="1">
              <a:lnSpc>
                <a:spcPct val="150000"/>
              </a:lnSpc>
              <a:buAutoNum type="romanUcPeriod" startAt="4"/>
            </a:pPr>
            <a:r>
              <a:rPr lang="en-US" sz="1200" dirty="0" smtClean="0">
                <a:solidFill>
                  <a:srgbClr val="000000"/>
                </a:solidFill>
              </a:rPr>
              <a:t>Summarize 3 body paragraphs points</a:t>
            </a:r>
          </a:p>
          <a:p>
            <a:pPr marL="685800" lvl="1">
              <a:lnSpc>
                <a:spcPct val="150000"/>
              </a:lnSpc>
              <a:buAutoNum type="romanUcPeriod" startAt="4"/>
            </a:pPr>
            <a:r>
              <a:rPr lang="en-US" sz="1200" dirty="0" smtClean="0">
                <a:solidFill>
                  <a:srgbClr val="000000"/>
                </a:solidFill>
              </a:rPr>
              <a:t>Summarize tone created</a:t>
            </a:r>
          </a:p>
          <a:p>
            <a:pPr marL="685800" lvl="1">
              <a:lnSpc>
                <a:spcPct val="150000"/>
              </a:lnSpc>
              <a:buAutoNum type="romanUcPeriod" startAt="4"/>
            </a:pPr>
            <a:r>
              <a:rPr lang="en-US" sz="1200" dirty="0" smtClean="0">
                <a:solidFill>
                  <a:srgbClr val="000000"/>
                </a:solidFill>
              </a:rPr>
              <a:t>Summarize the message your song </a:t>
            </a:r>
            <a:r>
              <a:rPr lang="en-US" sz="1200" dirty="0" err="1" smtClean="0">
                <a:solidFill>
                  <a:srgbClr val="000000"/>
                </a:solidFill>
              </a:rPr>
              <a:t>sengs</a:t>
            </a:r>
            <a:endParaRPr lang="en-US" sz="1200" dirty="0" smtClean="0">
              <a:solidFill>
                <a:srgbClr val="000000"/>
              </a:solidFill>
            </a:endParaRPr>
          </a:p>
          <a:p>
            <a:pPr marL="685800" lvl="1">
              <a:lnSpc>
                <a:spcPct val="150000"/>
              </a:lnSpc>
              <a:buAutoNum type="romanUcPeriod" startAt="4"/>
            </a:pPr>
            <a:r>
              <a:rPr lang="en-US" sz="1200" dirty="0" smtClean="0">
                <a:solidFill>
                  <a:srgbClr val="000000"/>
                </a:solidFill>
              </a:rPr>
              <a:t>Call to Action: what do you want from your audience</a:t>
            </a:r>
          </a:p>
          <a:p>
            <a:pPr marL="685800" lvl="1">
              <a:buAutoNum type="romanUcPeriod" startAt="4"/>
            </a:pPr>
            <a:endParaRPr lang="en-US" sz="1200" dirty="0" smtClean="0">
              <a:solidFill>
                <a:srgbClr val="000000"/>
              </a:solidFill>
            </a:endParaRPr>
          </a:p>
          <a:p>
            <a:pPr marL="0" indent="0">
              <a:buNone/>
            </a:pPr>
            <a:endParaRPr lang="en-US" sz="1200" dirty="0">
              <a:solidFill>
                <a:srgbClr val="000000"/>
              </a:solidFill>
            </a:endParaRPr>
          </a:p>
          <a:p>
            <a:pPr marL="400050" lvl="1" indent="0">
              <a:buNone/>
            </a:pPr>
            <a:endParaRPr lang="en-US" sz="1200" dirty="0">
              <a:solidFill>
                <a:srgbClr val="000000"/>
              </a:solidFill>
            </a:endParaRPr>
          </a:p>
          <a:p>
            <a:pPr marL="0" indent="0">
              <a:buNone/>
            </a:pPr>
            <a:endParaRPr lang="en-US" sz="1200" dirty="0">
              <a:solidFill>
                <a:srgbClr val="000000"/>
              </a:solidFill>
            </a:endParaRPr>
          </a:p>
        </p:txBody>
      </p:sp>
    </p:spTree>
    <p:extLst>
      <p:ext uri="{BB962C8B-B14F-4D97-AF65-F5344CB8AC3E}">
        <p14:creationId xmlns:p14="http://schemas.microsoft.com/office/powerpoint/2010/main" val="399847429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ndernikGold"/>
                <a:cs typeface="IndernikGold"/>
              </a:rPr>
              <a:t>Freedom of speech Article</a:t>
            </a:r>
            <a:endParaRPr lang="en-US" dirty="0">
              <a:latin typeface="Arial Black"/>
              <a:cs typeface="Arial Black"/>
            </a:endParaRPr>
          </a:p>
        </p:txBody>
      </p:sp>
      <p:sp>
        <p:nvSpPr>
          <p:cNvPr id="3" name="Content Placeholder 2"/>
          <p:cNvSpPr>
            <a:spLocks noGrp="1"/>
          </p:cNvSpPr>
          <p:nvPr>
            <p:ph idx="1"/>
          </p:nvPr>
        </p:nvSpPr>
        <p:spPr>
          <a:xfrm>
            <a:off x="457200" y="2712036"/>
            <a:ext cx="8229600" cy="3789706"/>
          </a:xfrm>
        </p:spPr>
        <p:txBody>
          <a:bodyPr>
            <a:normAutofit/>
          </a:bodyPr>
          <a:lstStyle/>
          <a:p>
            <a:pPr marL="0" indent="0">
              <a:buNone/>
            </a:pPr>
            <a:r>
              <a:rPr lang="en-US" b="1" u="sng" dirty="0" smtClean="0"/>
              <a:t>INDEPENDENTLY</a:t>
            </a:r>
            <a:r>
              <a:rPr lang="en-US" dirty="0" smtClean="0"/>
              <a:t>: Read article and create a PAPA square, analyzing the</a:t>
            </a:r>
          </a:p>
          <a:p>
            <a:pPr marL="914400" lvl="1" indent="-514350">
              <a:buAutoNum type="arabicPeriod"/>
            </a:pPr>
            <a:r>
              <a:rPr lang="en-US" u="sng" dirty="0" smtClean="0"/>
              <a:t>Purpose</a:t>
            </a:r>
            <a:r>
              <a:rPr lang="en-US" dirty="0" smtClean="0"/>
              <a:t> of the article</a:t>
            </a:r>
          </a:p>
          <a:p>
            <a:pPr marL="914400" lvl="1" indent="-514350">
              <a:buAutoNum type="arabicPeriod"/>
            </a:pPr>
            <a:r>
              <a:rPr lang="en-US" u="sng" dirty="0" smtClean="0"/>
              <a:t>Argument</a:t>
            </a:r>
            <a:r>
              <a:rPr lang="en-US" dirty="0" smtClean="0"/>
              <a:t> of the article</a:t>
            </a:r>
          </a:p>
          <a:p>
            <a:pPr marL="914400" lvl="1" indent="-514350">
              <a:buAutoNum type="arabicPeriod"/>
            </a:pPr>
            <a:r>
              <a:rPr lang="en-US" u="sng" dirty="0" smtClean="0"/>
              <a:t>Persona</a:t>
            </a:r>
            <a:r>
              <a:rPr lang="en-US" dirty="0" smtClean="0"/>
              <a:t> of the author</a:t>
            </a:r>
          </a:p>
          <a:p>
            <a:pPr marL="914400" lvl="1" indent="-514350">
              <a:buAutoNum type="arabicPeriod"/>
            </a:pPr>
            <a:r>
              <a:rPr lang="en-US" u="sng" dirty="0" smtClean="0"/>
              <a:t>Audience</a:t>
            </a:r>
          </a:p>
          <a:p>
            <a:pPr marL="914400" lvl="1" indent="-514350">
              <a:buAutoNum type="arabicPeriod"/>
            </a:pPr>
            <a:r>
              <a:rPr lang="en-US" dirty="0" smtClean="0"/>
              <a:t>Center Box: 3 quotes that support your position</a:t>
            </a:r>
            <a:endParaRPr lang="en-US" dirty="0"/>
          </a:p>
        </p:txBody>
      </p:sp>
      <p:pic>
        <p:nvPicPr>
          <p:cNvPr id="4" name="Picture 3" descr="Screen Shot 2015-01-12 at 12.50.2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17638"/>
            <a:ext cx="9144000" cy="1294398"/>
          </a:xfrm>
          <a:prstGeom prst="rect">
            <a:avLst/>
          </a:prstGeom>
        </p:spPr>
      </p:pic>
    </p:spTree>
    <p:extLst>
      <p:ext uri="{BB962C8B-B14F-4D97-AF65-F5344CB8AC3E}">
        <p14:creationId xmlns:p14="http://schemas.microsoft.com/office/powerpoint/2010/main" val="2128678454"/>
      </p:ext>
    </p:extLst>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0676"/>
            <a:ext cx="8229600" cy="415278"/>
          </a:xfrm>
        </p:spPr>
        <p:txBody>
          <a:bodyPr>
            <a:normAutofit/>
          </a:bodyPr>
          <a:lstStyle/>
          <a:p>
            <a:r>
              <a:rPr lang="en-US" sz="1400" b="1" dirty="0" smtClean="0">
                <a:solidFill>
                  <a:schemeClr val="bg1"/>
                </a:solidFill>
              </a:rPr>
              <a:t>Lyrics Explication</a:t>
            </a:r>
            <a:endParaRPr lang="en-US" sz="1400" b="1" dirty="0">
              <a:solidFill>
                <a:schemeClr val="bg1"/>
              </a:solidFill>
            </a:endParaRPr>
          </a:p>
        </p:txBody>
      </p:sp>
      <p:sp>
        <p:nvSpPr>
          <p:cNvPr id="3" name="Content Placeholder 2"/>
          <p:cNvSpPr>
            <a:spLocks noGrp="1"/>
          </p:cNvSpPr>
          <p:nvPr>
            <p:ph idx="1"/>
          </p:nvPr>
        </p:nvSpPr>
        <p:spPr>
          <a:xfrm>
            <a:off x="109743" y="455954"/>
            <a:ext cx="8920593" cy="6402046"/>
          </a:xfrm>
        </p:spPr>
        <p:txBody>
          <a:bodyPr>
            <a:normAutofit fontScale="92500" lnSpcReduction="20000"/>
          </a:bodyPr>
          <a:lstStyle/>
          <a:p>
            <a:pPr marL="0" indent="0">
              <a:buNone/>
            </a:pPr>
            <a:r>
              <a:rPr lang="en-US" sz="1300" b="1" dirty="0" smtClean="0">
                <a:solidFill>
                  <a:srgbClr val="000000"/>
                </a:solidFill>
              </a:rPr>
              <a:t>Prompt</a:t>
            </a:r>
            <a:r>
              <a:rPr lang="en-US" sz="1300" dirty="0" smtClean="0">
                <a:solidFill>
                  <a:srgbClr val="000000"/>
                </a:solidFill>
              </a:rPr>
              <a:t>: Write an explication of your own lyrics. </a:t>
            </a:r>
            <a:r>
              <a:rPr lang="en-US" sz="1300" b="1" dirty="0" smtClean="0">
                <a:solidFill>
                  <a:srgbClr val="000000"/>
                </a:solidFill>
              </a:rPr>
              <a:t>Introduce</a:t>
            </a:r>
            <a:r>
              <a:rPr lang="en-US" sz="1300" dirty="0" smtClean="0">
                <a:solidFill>
                  <a:srgbClr val="000000"/>
                </a:solidFill>
              </a:rPr>
              <a:t> your lyrics with a an explanation of the message, purpose, audience and developed tone. Then, </a:t>
            </a:r>
            <a:r>
              <a:rPr lang="en-US" sz="1300" b="1" dirty="0" smtClean="0">
                <a:solidFill>
                  <a:srgbClr val="000000"/>
                </a:solidFill>
              </a:rPr>
              <a:t>explicate</a:t>
            </a:r>
            <a:r>
              <a:rPr lang="en-US" sz="1300" dirty="0" smtClean="0">
                <a:solidFill>
                  <a:srgbClr val="000000"/>
                </a:solidFill>
              </a:rPr>
              <a:t> the lyrics in the body by analyzing three of the following poetic devices: rhyme, rhythm, connotation of </a:t>
            </a:r>
            <a:r>
              <a:rPr lang="en-US" sz="1300" dirty="0">
                <a:solidFill>
                  <a:srgbClr val="000000"/>
                </a:solidFill>
              </a:rPr>
              <a:t>2</a:t>
            </a:r>
            <a:r>
              <a:rPr lang="en-US" sz="1300" dirty="0" smtClean="0">
                <a:solidFill>
                  <a:srgbClr val="000000"/>
                </a:solidFill>
              </a:rPr>
              <a:t> words, or 1 example of imagery. </a:t>
            </a:r>
            <a:r>
              <a:rPr lang="en-US" sz="1300" b="1" dirty="0" smtClean="0">
                <a:solidFill>
                  <a:srgbClr val="000000"/>
                </a:solidFill>
              </a:rPr>
              <a:t>Conclude</a:t>
            </a:r>
            <a:r>
              <a:rPr lang="en-US" sz="1300" dirty="0" smtClean="0">
                <a:solidFill>
                  <a:srgbClr val="000000"/>
                </a:solidFill>
              </a:rPr>
              <a:t> by summarizing your tone and the message you intend to send. </a:t>
            </a:r>
            <a:r>
              <a:rPr lang="en-US" sz="1300" i="1" dirty="0" smtClean="0">
                <a:solidFill>
                  <a:srgbClr val="000000"/>
                </a:solidFill>
              </a:rPr>
              <a:t>Free from error and employs academic language.</a:t>
            </a:r>
          </a:p>
          <a:p>
            <a:pPr marL="0" indent="0">
              <a:buNone/>
            </a:pPr>
            <a:endParaRPr lang="en-US" sz="1300" i="1" dirty="0" smtClean="0">
              <a:solidFill>
                <a:srgbClr val="000000"/>
              </a:solidFill>
            </a:endParaRPr>
          </a:p>
          <a:p>
            <a:pPr marL="0" indent="0">
              <a:buNone/>
            </a:pPr>
            <a:endParaRPr lang="en-US" sz="1300" i="1" dirty="0">
              <a:solidFill>
                <a:srgbClr val="000000"/>
              </a:solidFill>
            </a:endParaRPr>
          </a:p>
          <a:p>
            <a:pPr marL="0" indent="0">
              <a:buNone/>
            </a:pPr>
            <a:endParaRPr lang="en-US" sz="1300" i="1" dirty="0" smtClean="0">
              <a:solidFill>
                <a:srgbClr val="000000"/>
              </a:solidFill>
            </a:endParaRPr>
          </a:p>
          <a:p>
            <a:pPr marL="0" indent="0">
              <a:buNone/>
            </a:pPr>
            <a:endParaRPr lang="en-US" sz="1300" i="1" dirty="0">
              <a:solidFill>
                <a:srgbClr val="000000"/>
              </a:solidFill>
            </a:endParaRPr>
          </a:p>
          <a:p>
            <a:pPr marL="0" indent="0">
              <a:buNone/>
            </a:pPr>
            <a:endParaRPr lang="en-US" sz="1300" i="1" dirty="0" smtClean="0">
              <a:solidFill>
                <a:srgbClr val="000000"/>
              </a:solidFill>
            </a:endParaRPr>
          </a:p>
          <a:p>
            <a:pPr marL="0" indent="0">
              <a:buNone/>
            </a:pPr>
            <a:endParaRPr lang="en-US" sz="1300" i="1" dirty="0">
              <a:solidFill>
                <a:srgbClr val="000000"/>
              </a:solidFill>
            </a:endParaRPr>
          </a:p>
          <a:p>
            <a:pPr marL="0" indent="0">
              <a:buNone/>
            </a:pPr>
            <a:endParaRPr lang="en-US" sz="1300" i="1" dirty="0" smtClean="0">
              <a:solidFill>
                <a:srgbClr val="000000"/>
              </a:solidFill>
            </a:endParaRPr>
          </a:p>
          <a:p>
            <a:pPr marL="0" indent="0">
              <a:buNone/>
            </a:pPr>
            <a:endParaRPr lang="en-US" sz="1300" i="1" dirty="0" smtClean="0">
              <a:solidFill>
                <a:srgbClr val="000000"/>
              </a:solidFill>
            </a:endParaRPr>
          </a:p>
          <a:p>
            <a:pPr marL="0" indent="0">
              <a:buNone/>
            </a:pPr>
            <a:endParaRPr lang="en-US" sz="1300" i="1" dirty="0">
              <a:solidFill>
                <a:srgbClr val="000000"/>
              </a:solidFill>
            </a:endParaRPr>
          </a:p>
          <a:p>
            <a:pPr marL="285750" indent="-285750">
              <a:lnSpc>
                <a:spcPct val="160000"/>
              </a:lnSpc>
              <a:buFont typeface="+mj-lt"/>
              <a:buAutoNum type="romanUcPeriod"/>
            </a:pPr>
            <a:r>
              <a:rPr lang="en-US" sz="1300" b="1" u="sng" dirty="0" smtClean="0">
                <a:solidFill>
                  <a:srgbClr val="000000"/>
                </a:solidFill>
              </a:rPr>
              <a:t> Introduction</a:t>
            </a:r>
          </a:p>
          <a:p>
            <a:pPr marL="685800" lvl="1">
              <a:lnSpc>
                <a:spcPct val="160000"/>
              </a:lnSpc>
              <a:buFont typeface="+mj-lt"/>
              <a:buAutoNum type="romanUcPeriod"/>
            </a:pPr>
            <a:r>
              <a:rPr lang="en-US" sz="1300" b="1" dirty="0">
                <a:solidFill>
                  <a:srgbClr val="000000"/>
                </a:solidFill>
              </a:rPr>
              <a:t>Title and </a:t>
            </a:r>
            <a:r>
              <a:rPr lang="en-US" sz="1300" b="1" dirty="0" smtClean="0">
                <a:solidFill>
                  <a:srgbClr val="000000"/>
                </a:solidFill>
              </a:rPr>
              <a:t>topic</a:t>
            </a:r>
            <a:r>
              <a:rPr lang="en-US" sz="1300" dirty="0" smtClean="0">
                <a:solidFill>
                  <a:srgbClr val="000000"/>
                </a:solidFill>
              </a:rPr>
              <a:t>: </a:t>
            </a:r>
            <a:r>
              <a:rPr lang="en-US" sz="1300" i="1" dirty="0" smtClean="0">
                <a:solidFill>
                  <a:srgbClr val="000000"/>
                </a:solidFill>
              </a:rPr>
              <a:t>The song titled, “ __________________,” addresses the issue of ________________________________________.</a:t>
            </a:r>
            <a:endParaRPr lang="en-US" sz="1300" dirty="0">
              <a:solidFill>
                <a:srgbClr val="000000"/>
              </a:solidFill>
            </a:endParaRPr>
          </a:p>
          <a:p>
            <a:pPr marL="685800" lvl="1">
              <a:lnSpc>
                <a:spcPct val="160000"/>
              </a:lnSpc>
              <a:buFont typeface="+mj-lt"/>
              <a:buAutoNum type="romanUcPeriod"/>
            </a:pPr>
            <a:r>
              <a:rPr lang="en-US" sz="1300" b="1" dirty="0">
                <a:solidFill>
                  <a:srgbClr val="000000"/>
                </a:solidFill>
              </a:rPr>
              <a:t>Message of your </a:t>
            </a:r>
            <a:r>
              <a:rPr lang="en-US" sz="1300" b="1" dirty="0" smtClean="0">
                <a:solidFill>
                  <a:srgbClr val="000000"/>
                </a:solidFill>
              </a:rPr>
              <a:t>song</a:t>
            </a:r>
            <a:r>
              <a:rPr lang="en-US" sz="1300" dirty="0" smtClean="0">
                <a:solidFill>
                  <a:srgbClr val="000000"/>
                </a:solidFill>
              </a:rPr>
              <a:t>: </a:t>
            </a:r>
            <a:r>
              <a:rPr lang="en-US" sz="1300" i="1" dirty="0" smtClean="0">
                <a:solidFill>
                  <a:srgbClr val="000000"/>
                </a:solidFill>
              </a:rPr>
              <a:t>The song’s message encourages the audience to ______________________________________________.</a:t>
            </a:r>
            <a:endParaRPr lang="en-US" sz="1300" dirty="0">
              <a:solidFill>
                <a:srgbClr val="000000"/>
              </a:solidFill>
            </a:endParaRPr>
          </a:p>
          <a:p>
            <a:pPr marL="685800" lvl="1">
              <a:lnSpc>
                <a:spcPct val="160000"/>
              </a:lnSpc>
              <a:buFont typeface="+mj-lt"/>
              <a:buAutoNum type="romanUcPeriod"/>
            </a:pPr>
            <a:r>
              <a:rPr lang="en-US" sz="1300" b="1" dirty="0">
                <a:solidFill>
                  <a:srgbClr val="000000"/>
                </a:solidFill>
              </a:rPr>
              <a:t>Purpose of your </a:t>
            </a:r>
            <a:r>
              <a:rPr lang="en-US" sz="1300" b="1" dirty="0" smtClean="0">
                <a:solidFill>
                  <a:srgbClr val="000000"/>
                </a:solidFill>
              </a:rPr>
              <a:t>song</a:t>
            </a:r>
            <a:r>
              <a:rPr lang="en-US" sz="1300" dirty="0" smtClean="0">
                <a:solidFill>
                  <a:srgbClr val="000000"/>
                </a:solidFill>
              </a:rPr>
              <a:t>: The song is intended to __________________________________________________________________.</a:t>
            </a:r>
            <a:endParaRPr lang="en-US" sz="1300" dirty="0">
              <a:solidFill>
                <a:srgbClr val="000000"/>
              </a:solidFill>
            </a:endParaRPr>
          </a:p>
          <a:p>
            <a:pPr marL="685800" lvl="1">
              <a:lnSpc>
                <a:spcPct val="160000"/>
              </a:lnSpc>
              <a:buFont typeface="+mj-lt"/>
              <a:buAutoNum type="romanUcPeriod"/>
            </a:pPr>
            <a:r>
              <a:rPr lang="en-US" sz="1300" b="1" dirty="0">
                <a:solidFill>
                  <a:srgbClr val="000000"/>
                </a:solidFill>
              </a:rPr>
              <a:t>Thesis</a:t>
            </a:r>
            <a:r>
              <a:rPr lang="en-US" sz="1300" dirty="0">
                <a:solidFill>
                  <a:srgbClr val="000000"/>
                </a:solidFill>
              </a:rPr>
              <a:t>: </a:t>
            </a:r>
            <a:r>
              <a:rPr lang="en-US" sz="1300" dirty="0" smtClean="0">
                <a:solidFill>
                  <a:srgbClr val="000000"/>
                </a:solidFill>
              </a:rPr>
              <a:t>By looking at the lyrics of “ __________________” it is evident that the __________ </a:t>
            </a:r>
            <a:r>
              <a:rPr lang="en-US" sz="1300" dirty="0">
                <a:solidFill>
                  <a:srgbClr val="000000"/>
                </a:solidFill>
              </a:rPr>
              <a:t>tone of </a:t>
            </a:r>
            <a:r>
              <a:rPr lang="en-US" sz="1300" dirty="0" smtClean="0">
                <a:solidFill>
                  <a:srgbClr val="000000"/>
                </a:solidFill>
              </a:rPr>
              <a:t>my </a:t>
            </a:r>
            <a:r>
              <a:rPr lang="en-US" sz="1300" dirty="0">
                <a:solidFill>
                  <a:srgbClr val="000000"/>
                </a:solidFill>
              </a:rPr>
              <a:t>song is created through the _______, _______, and ______ (3 selected poetic device)s in order to develop the idea that </a:t>
            </a:r>
            <a:r>
              <a:rPr lang="en-US" sz="1300" dirty="0" smtClean="0">
                <a:solidFill>
                  <a:srgbClr val="000000"/>
                </a:solidFill>
              </a:rPr>
              <a:t>__________________________ ________________________________________________________________________________________________________.</a:t>
            </a:r>
          </a:p>
          <a:p>
            <a:pPr marL="400050" lvl="1" indent="0">
              <a:lnSpc>
                <a:spcPct val="160000"/>
              </a:lnSpc>
              <a:buNone/>
            </a:pPr>
            <a:endParaRPr lang="en-US" sz="1300" dirty="0" smtClean="0">
              <a:solidFill>
                <a:srgbClr val="000000"/>
              </a:solidFill>
            </a:endParaRPr>
          </a:p>
          <a:p>
            <a:pPr marL="285750" indent="-285750">
              <a:lnSpc>
                <a:spcPct val="160000"/>
              </a:lnSpc>
              <a:buFont typeface="+mj-lt"/>
              <a:buAutoNum type="romanUcPeriod"/>
            </a:pPr>
            <a:r>
              <a:rPr lang="en-US" sz="1300" b="1" u="sng" dirty="0" smtClean="0">
                <a:solidFill>
                  <a:srgbClr val="000000"/>
                </a:solidFill>
              </a:rPr>
              <a:t>Explication 1: Rhyme</a:t>
            </a:r>
          </a:p>
          <a:p>
            <a:pPr marL="685800" lvl="1">
              <a:lnSpc>
                <a:spcPct val="160000"/>
              </a:lnSpc>
              <a:buFont typeface="+mj-lt"/>
              <a:buAutoNum type="romanUcPeriod"/>
            </a:pPr>
            <a:r>
              <a:rPr lang="en-US" sz="1300" b="1" dirty="0" smtClean="0">
                <a:solidFill>
                  <a:srgbClr val="000000"/>
                </a:solidFill>
              </a:rPr>
              <a:t>Topic </a:t>
            </a:r>
            <a:r>
              <a:rPr lang="en-US" sz="1300" b="1" dirty="0">
                <a:solidFill>
                  <a:srgbClr val="000000"/>
                </a:solidFill>
              </a:rPr>
              <a:t>Sentence</a:t>
            </a:r>
            <a:r>
              <a:rPr lang="en-US" sz="1300" dirty="0" smtClean="0">
                <a:solidFill>
                  <a:srgbClr val="000000"/>
                </a:solidFill>
              </a:rPr>
              <a:t>: </a:t>
            </a:r>
            <a:r>
              <a:rPr lang="en-US" sz="1300" i="1" dirty="0" smtClean="0">
                <a:solidFill>
                  <a:srgbClr val="000000"/>
                </a:solidFill>
              </a:rPr>
              <a:t>The rhyme of this song creates the ___________ tone by _____________________________________________.</a:t>
            </a:r>
            <a:endParaRPr lang="en-US" sz="1300" i="1" dirty="0">
              <a:solidFill>
                <a:srgbClr val="000000"/>
              </a:solidFill>
            </a:endParaRPr>
          </a:p>
          <a:p>
            <a:pPr marL="685800" lvl="1">
              <a:lnSpc>
                <a:spcPct val="160000"/>
              </a:lnSpc>
              <a:buFont typeface="+mj-lt"/>
              <a:buAutoNum type="romanUcPeriod"/>
            </a:pPr>
            <a:r>
              <a:rPr lang="en-US" sz="1300" b="1" dirty="0">
                <a:solidFill>
                  <a:srgbClr val="000000"/>
                </a:solidFill>
              </a:rPr>
              <a:t>Say (lyrical quote</a:t>
            </a:r>
            <a:r>
              <a:rPr lang="en-US" sz="1300" dirty="0" smtClean="0">
                <a:solidFill>
                  <a:srgbClr val="000000"/>
                </a:solidFill>
              </a:rPr>
              <a:t>): </a:t>
            </a:r>
            <a:r>
              <a:rPr lang="en-US" sz="1300" i="1" dirty="0" smtClean="0">
                <a:solidFill>
                  <a:srgbClr val="000000"/>
                </a:solidFill>
              </a:rPr>
              <a:t>The lines, “ _______________________________________” use rhyme to convey ______________________.</a:t>
            </a:r>
            <a:endParaRPr lang="en-US" sz="1300" i="1" dirty="0">
              <a:solidFill>
                <a:srgbClr val="000000"/>
              </a:solidFill>
            </a:endParaRPr>
          </a:p>
          <a:p>
            <a:pPr marL="685800" lvl="1">
              <a:lnSpc>
                <a:spcPct val="160000"/>
              </a:lnSpc>
              <a:buFont typeface="+mj-lt"/>
              <a:buAutoNum type="romanUcPeriod"/>
            </a:pPr>
            <a:r>
              <a:rPr lang="en-US" sz="1300" b="1" dirty="0" smtClean="0">
                <a:solidFill>
                  <a:srgbClr val="000000"/>
                </a:solidFill>
              </a:rPr>
              <a:t>Mean</a:t>
            </a:r>
            <a:r>
              <a:rPr lang="en-US" sz="1300" dirty="0" smtClean="0">
                <a:solidFill>
                  <a:srgbClr val="000000"/>
                </a:solidFill>
              </a:rPr>
              <a:t>: </a:t>
            </a:r>
            <a:r>
              <a:rPr lang="en-US" sz="1300" i="1" dirty="0" smtClean="0">
                <a:solidFill>
                  <a:srgbClr val="000000"/>
                </a:solidFill>
              </a:rPr>
              <a:t>This means the audience feels __________________________________________________________________________. </a:t>
            </a:r>
            <a:endParaRPr lang="en-US" sz="1300" i="1" dirty="0">
              <a:solidFill>
                <a:srgbClr val="000000"/>
              </a:solidFill>
            </a:endParaRPr>
          </a:p>
          <a:p>
            <a:pPr marL="685800" lvl="1">
              <a:lnSpc>
                <a:spcPct val="160000"/>
              </a:lnSpc>
              <a:buFont typeface="+mj-lt"/>
              <a:buAutoNum type="romanUcPeriod"/>
            </a:pPr>
            <a:r>
              <a:rPr lang="en-US" sz="1300" b="1" dirty="0">
                <a:solidFill>
                  <a:srgbClr val="000000"/>
                </a:solidFill>
              </a:rPr>
              <a:t>Matter</a:t>
            </a:r>
            <a:r>
              <a:rPr lang="en-US" sz="1300" dirty="0" smtClean="0">
                <a:solidFill>
                  <a:srgbClr val="000000"/>
                </a:solidFill>
              </a:rPr>
              <a:t>: </a:t>
            </a:r>
            <a:r>
              <a:rPr lang="en-US" sz="1300" i="1" dirty="0" smtClean="0">
                <a:solidFill>
                  <a:srgbClr val="000000"/>
                </a:solidFill>
              </a:rPr>
              <a:t>The rhyme scheme, _________________________, helps the audience understand the idea that ___________________.</a:t>
            </a:r>
            <a:endParaRPr lang="en-US" sz="1300" i="1" dirty="0">
              <a:solidFill>
                <a:srgbClr val="000000"/>
              </a:solidFill>
            </a:endParaRPr>
          </a:p>
          <a:p>
            <a:pPr marL="685800" lvl="1">
              <a:lnSpc>
                <a:spcPct val="160000"/>
              </a:lnSpc>
              <a:buFont typeface="+mj-lt"/>
              <a:buAutoNum type="romanUcPeriod"/>
            </a:pPr>
            <a:r>
              <a:rPr lang="en-US" sz="1300" b="1" dirty="0">
                <a:solidFill>
                  <a:srgbClr val="000000"/>
                </a:solidFill>
              </a:rPr>
              <a:t>Transition</a:t>
            </a:r>
            <a:r>
              <a:rPr lang="en-US" sz="1300" dirty="0">
                <a:solidFill>
                  <a:srgbClr val="000000"/>
                </a:solidFill>
              </a:rPr>
              <a:t>: </a:t>
            </a:r>
            <a:r>
              <a:rPr lang="en-US" sz="1300" i="1" dirty="0" smtClean="0">
                <a:solidFill>
                  <a:srgbClr val="000000"/>
                </a:solidFill>
              </a:rPr>
              <a:t>The rhyme develops the tone of this song, in addition to the connotation of the word choice. </a:t>
            </a:r>
            <a:endParaRPr lang="en-US" sz="1300" dirty="0" smtClean="0">
              <a:solidFill>
                <a:srgbClr val="000000"/>
              </a:solidFill>
            </a:endParaRPr>
          </a:p>
          <a:p>
            <a:pPr marL="0" indent="0">
              <a:buNone/>
            </a:pPr>
            <a:endParaRPr lang="en-US" sz="1200" dirty="0">
              <a:solidFill>
                <a:srgbClr val="000000"/>
              </a:solidFill>
            </a:endParaRPr>
          </a:p>
        </p:txBody>
      </p:sp>
      <p:sp>
        <p:nvSpPr>
          <p:cNvPr id="4" name="TextBox 3"/>
          <p:cNvSpPr txBox="1"/>
          <p:nvPr/>
        </p:nvSpPr>
        <p:spPr>
          <a:xfrm>
            <a:off x="2389387" y="1069537"/>
            <a:ext cx="6516510" cy="166199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000" b="1" dirty="0" smtClean="0"/>
              <a:t>Pre-Think</a:t>
            </a:r>
          </a:p>
          <a:p>
            <a:pPr algn="ctr"/>
            <a:r>
              <a:rPr lang="en-US" sz="1000" dirty="0" smtClean="0"/>
              <a:t>Choose (check) 3 of the following to use to explicate your lyrics:</a:t>
            </a:r>
            <a:endParaRPr lang="en-US" sz="1000" dirty="0"/>
          </a:p>
          <a:p>
            <a:pPr algn="ctr"/>
            <a:r>
              <a:rPr lang="en-US" sz="1000" dirty="0" smtClean="0">
                <a:solidFill>
                  <a:srgbClr val="000000"/>
                </a:solidFill>
                <a:latin typeface="ＭＳ ゴシック"/>
                <a:ea typeface="ＭＳ ゴシック"/>
                <a:cs typeface="ＭＳ ゴシック"/>
              </a:rPr>
              <a:t>☐</a:t>
            </a:r>
            <a:r>
              <a:rPr lang="en-US" sz="1000" dirty="0">
                <a:solidFill>
                  <a:srgbClr val="000000"/>
                </a:solidFill>
              </a:rPr>
              <a:t> </a:t>
            </a:r>
            <a:r>
              <a:rPr lang="en-US" sz="1000" dirty="0" smtClean="0">
                <a:solidFill>
                  <a:srgbClr val="000000"/>
                </a:solidFill>
              </a:rPr>
              <a:t>rhyme	</a:t>
            </a:r>
            <a:r>
              <a:rPr lang="en-US" sz="1000" dirty="0" smtClean="0">
                <a:solidFill>
                  <a:srgbClr val="000000"/>
                </a:solidFill>
                <a:latin typeface="ＭＳ ゴシック"/>
                <a:ea typeface="ＭＳ ゴシック"/>
                <a:cs typeface="ＭＳ ゴシック"/>
              </a:rPr>
              <a:t>☐</a:t>
            </a:r>
            <a:r>
              <a:rPr lang="en-US" sz="1000" dirty="0" smtClean="0">
                <a:solidFill>
                  <a:srgbClr val="000000"/>
                </a:solidFill>
              </a:rPr>
              <a:t> rhythm	</a:t>
            </a:r>
            <a:r>
              <a:rPr lang="en-US" sz="1000" dirty="0">
                <a:solidFill>
                  <a:srgbClr val="000000"/>
                </a:solidFill>
                <a:latin typeface="ＭＳ ゴシック"/>
                <a:ea typeface="ＭＳ ゴシック"/>
                <a:cs typeface="ＭＳ ゴシック"/>
              </a:rPr>
              <a:t>☐</a:t>
            </a:r>
            <a:r>
              <a:rPr lang="en-US" sz="1000" dirty="0">
                <a:solidFill>
                  <a:srgbClr val="000000"/>
                </a:solidFill>
              </a:rPr>
              <a:t> </a:t>
            </a:r>
            <a:r>
              <a:rPr lang="en-US" sz="1000" dirty="0" smtClean="0">
                <a:solidFill>
                  <a:srgbClr val="000000"/>
                </a:solidFill>
              </a:rPr>
              <a:t>connotation </a:t>
            </a:r>
            <a:r>
              <a:rPr lang="en-US" sz="1000" dirty="0">
                <a:solidFill>
                  <a:srgbClr val="000000"/>
                </a:solidFill>
              </a:rPr>
              <a:t>of 2 </a:t>
            </a:r>
            <a:r>
              <a:rPr lang="en-US" sz="1000" dirty="0" smtClean="0">
                <a:solidFill>
                  <a:srgbClr val="000000"/>
                </a:solidFill>
              </a:rPr>
              <a:t>words</a:t>
            </a:r>
            <a:r>
              <a:rPr lang="en-US" sz="1000" dirty="0">
                <a:solidFill>
                  <a:srgbClr val="000000"/>
                </a:solidFill>
              </a:rPr>
              <a:t>	</a:t>
            </a:r>
            <a:r>
              <a:rPr lang="en-US" sz="1000" dirty="0" smtClean="0">
                <a:solidFill>
                  <a:srgbClr val="000000"/>
                </a:solidFill>
              </a:rPr>
              <a:t>	</a:t>
            </a:r>
            <a:r>
              <a:rPr lang="en-US" sz="1000" dirty="0" smtClean="0">
                <a:solidFill>
                  <a:srgbClr val="000000"/>
                </a:solidFill>
                <a:latin typeface="ＭＳ ゴシック"/>
                <a:ea typeface="ＭＳ ゴシック"/>
                <a:cs typeface="ＭＳ ゴシック"/>
              </a:rPr>
              <a:t>☐</a:t>
            </a:r>
            <a:r>
              <a:rPr lang="en-US" sz="1000" dirty="0" smtClean="0">
                <a:solidFill>
                  <a:srgbClr val="000000"/>
                </a:solidFill>
              </a:rPr>
              <a:t>  1 example of imagery</a:t>
            </a:r>
          </a:p>
          <a:p>
            <a:pPr algn="ctr"/>
            <a:endParaRPr lang="en-US" sz="1000" dirty="0">
              <a:solidFill>
                <a:srgbClr val="000000"/>
              </a:solidFill>
            </a:endParaRPr>
          </a:p>
          <a:p>
            <a:pPr algn="ctr"/>
            <a:endParaRPr lang="en-US" sz="1000" dirty="0" smtClean="0">
              <a:solidFill>
                <a:srgbClr val="000000"/>
              </a:solidFill>
            </a:endParaRPr>
          </a:p>
          <a:p>
            <a:r>
              <a:rPr lang="en-US" sz="1000" b="1" dirty="0" smtClean="0">
                <a:solidFill>
                  <a:srgbClr val="000000"/>
                </a:solidFill>
              </a:rPr>
              <a:t>Message of my song:</a:t>
            </a:r>
          </a:p>
          <a:p>
            <a:pPr algn="ctr"/>
            <a:endParaRPr lang="en-US" sz="1000" dirty="0" smtClean="0">
              <a:solidFill>
                <a:srgbClr val="000000"/>
              </a:solidFill>
            </a:endParaRPr>
          </a:p>
          <a:p>
            <a:pPr algn="ctr"/>
            <a:endParaRPr lang="en-US" sz="1000" b="1" dirty="0">
              <a:solidFill>
                <a:srgbClr val="000000"/>
              </a:solidFill>
            </a:endParaRPr>
          </a:p>
          <a:p>
            <a:r>
              <a:rPr lang="en-US" sz="1000" b="1" dirty="0" smtClean="0">
                <a:solidFill>
                  <a:srgbClr val="000000"/>
                </a:solidFill>
              </a:rPr>
              <a:t>Tone of my song (How I Feel About My Topic):</a:t>
            </a:r>
            <a:endParaRPr lang="en-US" sz="1200" dirty="0" smtClean="0">
              <a:solidFill>
                <a:srgbClr val="000000"/>
              </a:solidFill>
            </a:endParaRPr>
          </a:p>
          <a:p>
            <a:pPr algn="ctr"/>
            <a:endParaRPr lang="en-US" sz="1200" dirty="0"/>
          </a:p>
        </p:txBody>
      </p:sp>
    </p:spTree>
    <p:extLst>
      <p:ext uri="{BB962C8B-B14F-4D97-AF65-F5344CB8AC3E}">
        <p14:creationId xmlns:p14="http://schemas.microsoft.com/office/powerpoint/2010/main" val="127603168"/>
      </p:ext>
    </p:extLst>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671" y="133693"/>
            <a:ext cx="8872479" cy="6550926"/>
          </a:xfrm>
        </p:spPr>
        <p:txBody>
          <a:bodyPr>
            <a:normAutofit/>
          </a:bodyPr>
          <a:lstStyle/>
          <a:p>
            <a:pPr marL="285750" indent="-285750">
              <a:lnSpc>
                <a:spcPct val="150000"/>
              </a:lnSpc>
              <a:buFont typeface="+mj-lt"/>
              <a:buAutoNum type="romanUcPeriod"/>
            </a:pPr>
            <a:r>
              <a:rPr lang="en-US" sz="1200" b="1" dirty="0">
                <a:solidFill>
                  <a:srgbClr val="000000"/>
                </a:solidFill>
              </a:rPr>
              <a:t>Explication 2: </a:t>
            </a:r>
            <a:r>
              <a:rPr lang="en-US" sz="1200" b="1" dirty="0" smtClean="0">
                <a:solidFill>
                  <a:srgbClr val="000000"/>
                </a:solidFill>
              </a:rPr>
              <a:t>Connotation </a:t>
            </a:r>
          </a:p>
          <a:p>
            <a:pPr marL="685800" lvl="1">
              <a:lnSpc>
                <a:spcPct val="150000"/>
              </a:lnSpc>
              <a:buFont typeface="+mj-lt"/>
              <a:buAutoNum type="romanUcPeriod"/>
            </a:pPr>
            <a:r>
              <a:rPr lang="en-US" sz="1200" b="1" dirty="0" smtClean="0">
                <a:solidFill>
                  <a:srgbClr val="000000"/>
                </a:solidFill>
              </a:rPr>
              <a:t>Topic </a:t>
            </a:r>
            <a:r>
              <a:rPr lang="en-US" sz="1200" b="1" dirty="0">
                <a:solidFill>
                  <a:srgbClr val="000000"/>
                </a:solidFill>
              </a:rPr>
              <a:t>Sentence</a:t>
            </a:r>
            <a:r>
              <a:rPr lang="en-US" sz="1200" dirty="0" smtClean="0">
                <a:solidFill>
                  <a:srgbClr val="000000"/>
                </a:solidFill>
              </a:rPr>
              <a:t>: The word choice of  the lyrics, “___________,” have a ___________ connotation which add to the _______ tone.</a:t>
            </a:r>
            <a:endParaRPr lang="en-US" sz="1200" dirty="0">
              <a:solidFill>
                <a:srgbClr val="000000"/>
              </a:solidFill>
            </a:endParaRPr>
          </a:p>
          <a:p>
            <a:pPr marL="685800" lvl="1">
              <a:lnSpc>
                <a:spcPct val="150000"/>
              </a:lnSpc>
              <a:buFont typeface="+mj-lt"/>
              <a:buAutoNum type="romanUcPeriod"/>
            </a:pPr>
            <a:r>
              <a:rPr lang="en-US" sz="1200" b="1" dirty="0">
                <a:solidFill>
                  <a:srgbClr val="000000"/>
                </a:solidFill>
              </a:rPr>
              <a:t>Say (lyrical quote</a:t>
            </a:r>
            <a:r>
              <a:rPr lang="en-US" sz="1200" dirty="0" smtClean="0">
                <a:solidFill>
                  <a:srgbClr val="000000"/>
                </a:solidFill>
              </a:rPr>
              <a:t>): For example, the words “_________” and  “__________” connote the feeling/idea of ___________________.</a:t>
            </a:r>
            <a:endParaRPr lang="en-US" sz="1200" dirty="0">
              <a:solidFill>
                <a:srgbClr val="000000"/>
              </a:solidFill>
            </a:endParaRPr>
          </a:p>
          <a:p>
            <a:pPr marL="685800" lvl="1">
              <a:lnSpc>
                <a:spcPct val="150000"/>
              </a:lnSpc>
              <a:buFont typeface="+mj-lt"/>
              <a:buAutoNum type="romanUcPeriod"/>
            </a:pPr>
            <a:r>
              <a:rPr lang="en-US" sz="1200" b="1" dirty="0">
                <a:solidFill>
                  <a:srgbClr val="000000"/>
                </a:solidFill>
              </a:rPr>
              <a:t>Mean</a:t>
            </a:r>
            <a:r>
              <a:rPr lang="en-US" sz="1200" dirty="0" smtClean="0">
                <a:solidFill>
                  <a:srgbClr val="000000"/>
                </a:solidFill>
              </a:rPr>
              <a:t>: </a:t>
            </a:r>
            <a:r>
              <a:rPr lang="en-US" sz="1200" i="1" dirty="0" smtClean="0">
                <a:solidFill>
                  <a:srgbClr val="000000"/>
                </a:solidFill>
              </a:rPr>
              <a:t>This means that the lyrics express the feeling of ____________________________________________________________</a:t>
            </a:r>
            <a:r>
              <a:rPr lang="en-US" sz="1200" dirty="0" smtClean="0">
                <a:solidFill>
                  <a:srgbClr val="000000"/>
                </a:solidFill>
              </a:rPr>
              <a:t>.</a:t>
            </a:r>
            <a:endParaRPr lang="en-US" sz="1200" dirty="0">
              <a:solidFill>
                <a:srgbClr val="000000"/>
              </a:solidFill>
            </a:endParaRPr>
          </a:p>
          <a:p>
            <a:pPr marL="685800" lvl="1">
              <a:lnSpc>
                <a:spcPct val="150000"/>
              </a:lnSpc>
              <a:buFont typeface="+mj-lt"/>
              <a:buAutoNum type="romanUcPeriod"/>
            </a:pPr>
            <a:r>
              <a:rPr lang="en-US" sz="1200" b="1" dirty="0">
                <a:solidFill>
                  <a:srgbClr val="000000"/>
                </a:solidFill>
              </a:rPr>
              <a:t>Matter</a:t>
            </a:r>
            <a:r>
              <a:rPr lang="en-US" sz="1200" dirty="0" smtClean="0">
                <a:solidFill>
                  <a:srgbClr val="000000"/>
                </a:solidFill>
              </a:rPr>
              <a:t>: </a:t>
            </a:r>
            <a:r>
              <a:rPr lang="en-US" sz="1200" i="1" dirty="0" smtClean="0">
                <a:solidFill>
                  <a:srgbClr val="000000"/>
                </a:solidFill>
              </a:rPr>
              <a:t>The connotation of words reveal the meaning of the poem: _________________________________________________.</a:t>
            </a:r>
            <a:endParaRPr lang="en-US" sz="1200" i="1" dirty="0">
              <a:solidFill>
                <a:srgbClr val="000000"/>
              </a:solidFill>
            </a:endParaRPr>
          </a:p>
          <a:p>
            <a:pPr marL="685800" lvl="1">
              <a:lnSpc>
                <a:spcPct val="150000"/>
              </a:lnSpc>
              <a:buFont typeface="+mj-lt"/>
              <a:buAutoNum type="romanUcPeriod"/>
            </a:pPr>
            <a:r>
              <a:rPr lang="en-US" sz="1200" b="1" dirty="0">
                <a:solidFill>
                  <a:srgbClr val="000000"/>
                </a:solidFill>
              </a:rPr>
              <a:t>Transition</a:t>
            </a:r>
            <a:r>
              <a:rPr lang="en-US" sz="1200" dirty="0">
                <a:solidFill>
                  <a:srgbClr val="000000"/>
                </a:solidFill>
              </a:rPr>
              <a:t>: </a:t>
            </a:r>
            <a:r>
              <a:rPr lang="en-US" sz="1200" i="1" dirty="0" smtClean="0">
                <a:solidFill>
                  <a:srgbClr val="000000"/>
                </a:solidFill>
              </a:rPr>
              <a:t>The word choice is another poetic device that creates the _________________ tone of the poem.</a:t>
            </a:r>
          </a:p>
          <a:p>
            <a:pPr marL="400050" lvl="1" indent="0">
              <a:lnSpc>
                <a:spcPct val="150000"/>
              </a:lnSpc>
              <a:buNone/>
            </a:pPr>
            <a:endParaRPr lang="en-US" sz="1200" dirty="0" smtClean="0">
              <a:solidFill>
                <a:srgbClr val="000000"/>
              </a:solidFill>
            </a:endParaRPr>
          </a:p>
          <a:p>
            <a:pPr marL="285750" indent="-285750">
              <a:lnSpc>
                <a:spcPct val="150000"/>
              </a:lnSpc>
              <a:buAutoNum type="romanUcPeriod" startAt="4"/>
            </a:pPr>
            <a:r>
              <a:rPr lang="en-US" sz="1200" b="1" dirty="0" smtClean="0">
                <a:solidFill>
                  <a:srgbClr val="000000"/>
                </a:solidFill>
              </a:rPr>
              <a:t>Conclusion</a:t>
            </a:r>
          </a:p>
          <a:p>
            <a:pPr marL="685800" lvl="1">
              <a:lnSpc>
                <a:spcPct val="150000"/>
              </a:lnSpc>
              <a:buAutoNum type="romanUcPeriod" startAt="4"/>
            </a:pPr>
            <a:r>
              <a:rPr lang="en-US" sz="1200" b="1" dirty="0" smtClean="0">
                <a:solidFill>
                  <a:srgbClr val="000000"/>
                </a:solidFill>
              </a:rPr>
              <a:t>Summarize 2 body paragraphs points</a:t>
            </a:r>
            <a:r>
              <a:rPr lang="en-US" sz="1200" dirty="0" smtClean="0">
                <a:solidFill>
                  <a:srgbClr val="000000"/>
                </a:solidFill>
              </a:rPr>
              <a:t>: </a:t>
            </a:r>
            <a:r>
              <a:rPr lang="en-US" sz="1200" i="1" dirty="0" smtClean="0">
                <a:solidFill>
                  <a:srgbClr val="000000"/>
                </a:solidFill>
              </a:rPr>
              <a:t>The rhyme and connotation of words develop the ____________ tone of these lyrics</a:t>
            </a:r>
            <a:r>
              <a:rPr lang="en-US" sz="1200" dirty="0" smtClean="0">
                <a:solidFill>
                  <a:srgbClr val="000000"/>
                </a:solidFill>
              </a:rPr>
              <a:t>. </a:t>
            </a:r>
          </a:p>
          <a:p>
            <a:pPr marL="685800" lvl="1">
              <a:lnSpc>
                <a:spcPct val="150000"/>
              </a:lnSpc>
              <a:buAutoNum type="romanUcPeriod" startAt="4"/>
            </a:pPr>
            <a:r>
              <a:rPr lang="en-US" sz="1200" b="1" dirty="0" smtClean="0">
                <a:solidFill>
                  <a:srgbClr val="000000"/>
                </a:solidFill>
              </a:rPr>
              <a:t>Summarize tone created</a:t>
            </a:r>
            <a:r>
              <a:rPr lang="en-US" sz="1200" dirty="0" smtClean="0">
                <a:solidFill>
                  <a:srgbClr val="000000"/>
                </a:solidFill>
              </a:rPr>
              <a:t>: </a:t>
            </a:r>
            <a:r>
              <a:rPr lang="en-US" sz="1200" i="1" dirty="0" smtClean="0">
                <a:solidFill>
                  <a:srgbClr val="000000"/>
                </a:solidFill>
              </a:rPr>
              <a:t>The tones reveals the feeling ___________________________________________________________.</a:t>
            </a:r>
          </a:p>
          <a:p>
            <a:pPr marL="685800" lvl="1">
              <a:lnSpc>
                <a:spcPct val="150000"/>
              </a:lnSpc>
              <a:buAutoNum type="romanUcPeriod" startAt="4"/>
            </a:pPr>
            <a:r>
              <a:rPr lang="en-US" sz="1200" b="1" dirty="0" smtClean="0">
                <a:solidFill>
                  <a:srgbClr val="000000"/>
                </a:solidFill>
              </a:rPr>
              <a:t>Summarize the message your song</a:t>
            </a:r>
            <a:r>
              <a:rPr lang="en-US" sz="1200" dirty="0" smtClean="0">
                <a:solidFill>
                  <a:srgbClr val="000000"/>
                </a:solidFill>
              </a:rPr>
              <a:t>: </a:t>
            </a:r>
            <a:r>
              <a:rPr lang="en-US" sz="1200" i="1" dirty="0" smtClean="0">
                <a:solidFill>
                  <a:srgbClr val="000000"/>
                </a:solidFill>
              </a:rPr>
              <a:t>It’s message is to _____________________________________________________________.</a:t>
            </a:r>
          </a:p>
          <a:p>
            <a:pPr marL="685800" lvl="1">
              <a:lnSpc>
                <a:spcPct val="150000"/>
              </a:lnSpc>
              <a:buAutoNum type="romanUcPeriod" startAt="4"/>
            </a:pPr>
            <a:r>
              <a:rPr lang="en-US" sz="1200" b="1" dirty="0" smtClean="0">
                <a:solidFill>
                  <a:srgbClr val="000000"/>
                </a:solidFill>
              </a:rPr>
              <a:t>Call to Action</a:t>
            </a:r>
            <a:r>
              <a:rPr lang="en-US" sz="1200" i="1" dirty="0" smtClean="0">
                <a:solidFill>
                  <a:srgbClr val="000000"/>
                </a:solidFill>
              </a:rPr>
              <a:t>: As an audience, this song should __________________________________________________________________.</a:t>
            </a:r>
          </a:p>
          <a:p>
            <a:pPr marL="685800" lvl="1">
              <a:buAutoNum type="romanUcPeriod" startAt="4"/>
            </a:pPr>
            <a:endParaRPr lang="en-US" sz="1200" dirty="0" smtClean="0">
              <a:solidFill>
                <a:srgbClr val="000000"/>
              </a:solidFill>
            </a:endParaRPr>
          </a:p>
          <a:p>
            <a:pPr marL="0" indent="0">
              <a:buNone/>
            </a:pPr>
            <a:endParaRPr lang="en-US" sz="1200" dirty="0">
              <a:solidFill>
                <a:srgbClr val="000000"/>
              </a:solidFill>
            </a:endParaRPr>
          </a:p>
          <a:p>
            <a:pPr marL="400050" lvl="1" indent="0">
              <a:buNone/>
            </a:pPr>
            <a:endParaRPr lang="en-US" sz="1200" dirty="0">
              <a:solidFill>
                <a:srgbClr val="000000"/>
              </a:solidFill>
            </a:endParaRPr>
          </a:p>
          <a:p>
            <a:pPr marL="0" indent="0">
              <a:buNone/>
            </a:pPr>
            <a:endParaRPr lang="en-US" sz="1200" dirty="0">
              <a:solidFill>
                <a:srgbClr val="000000"/>
              </a:solidFill>
            </a:endParaRPr>
          </a:p>
        </p:txBody>
      </p:sp>
    </p:spTree>
    <p:extLst>
      <p:ext uri="{BB962C8B-B14F-4D97-AF65-F5344CB8AC3E}">
        <p14:creationId xmlns:p14="http://schemas.microsoft.com/office/powerpoint/2010/main" val="1713009839"/>
      </p:ext>
    </p:extLst>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ndernikGold"/>
                <a:cs typeface="IndernikGold"/>
              </a:rPr>
              <a:t>Recording</a:t>
            </a:r>
            <a:endParaRPr lang="en-US" dirty="0">
              <a:latin typeface="IndernikGold"/>
              <a:cs typeface="IndernikGold"/>
            </a:endParaRPr>
          </a:p>
        </p:txBody>
      </p:sp>
      <p:sp>
        <p:nvSpPr>
          <p:cNvPr id="3" name="Content Placeholder 2"/>
          <p:cNvSpPr>
            <a:spLocks noGrp="1"/>
          </p:cNvSpPr>
          <p:nvPr>
            <p:ph idx="1"/>
          </p:nvPr>
        </p:nvSpPr>
        <p:spPr/>
        <p:txBody>
          <a:bodyPr/>
          <a:lstStyle/>
          <a:p>
            <a:r>
              <a:rPr lang="en-US" dirty="0" smtClean="0"/>
              <a:t>Play your music on your phone</a:t>
            </a:r>
          </a:p>
          <a:p>
            <a:r>
              <a:rPr lang="en-US" dirty="0" smtClean="0"/>
              <a:t>Record on </a:t>
            </a:r>
            <a:r>
              <a:rPr lang="en-US" dirty="0" err="1" smtClean="0"/>
              <a:t>SoundCloud</a:t>
            </a:r>
            <a:r>
              <a:rPr lang="en-US" dirty="0" smtClean="0"/>
              <a:t> and upload.</a:t>
            </a:r>
            <a:endParaRPr lang="en-US" dirty="0"/>
          </a:p>
        </p:txBody>
      </p:sp>
    </p:spTree>
    <p:extLst>
      <p:ext uri="{BB962C8B-B14F-4D97-AF65-F5344CB8AC3E}">
        <p14:creationId xmlns:p14="http://schemas.microsoft.com/office/powerpoint/2010/main" val="34941363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17215</TotalTime>
  <Words>4512</Words>
  <Application>Microsoft Macintosh PowerPoint</Application>
  <PresentationFormat>On-screen Show (4:3)</PresentationFormat>
  <Paragraphs>972</Paragraphs>
  <Slides>92</Slides>
  <Notes>3</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92</vt:i4>
      </vt:variant>
    </vt:vector>
  </HeadingPairs>
  <TitlesOfParts>
    <vt:vector size="95" baseType="lpstr">
      <vt:lpstr>Black</vt:lpstr>
      <vt:lpstr>Office Theme</vt:lpstr>
      <vt:lpstr>Document</vt:lpstr>
      <vt:lpstr>THE SETLIST</vt:lpstr>
      <vt:lpstr>THE SETLIST</vt:lpstr>
      <vt:lpstr>The Setlist challenge</vt:lpstr>
      <vt:lpstr>Driving question</vt:lpstr>
      <vt:lpstr>Essential Skills</vt:lpstr>
      <vt:lpstr>Individual Deliverables</vt:lpstr>
      <vt:lpstr>Group deliverables</vt:lpstr>
      <vt:lpstr>THE SETLIST An exploration of the music industry.</vt:lpstr>
      <vt:lpstr>Freedom of speech Article</vt:lpstr>
      <vt:lpstr>Freedom of speech Article</vt:lpstr>
      <vt:lpstr>Freedom of speech Article</vt:lpstr>
      <vt:lpstr>Freedom of speech Article</vt:lpstr>
      <vt:lpstr>Billboard TOP 40’s </vt:lpstr>
      <vt:lpstr>PowerPoint Presentation</vt:lpstr>
      <vt:lpstr>PowerPoint Presentation</vt:lpstr>
      <vt:lpstr>TOP 40’s Analysis</vt:lpstr>
      <vt:lpstr>Tone</vt:lpstr>
      <vt:lpstr>Tone:… what changed?</vt:lpstr>
      <vt:lpstr>Tone</vt:lpstr>
      <vt:lpstr>PowerPoint Presentation</vt:lpstr>
      <vt:lpstr>Mini Quiz</vt:lpstr>
      <vt:lpstr>Poetic devices</vt:lpstr>
      <vt:lpstr>Auditory devices</vt:lpstr>
      <vt:lpstr>explication</vt:lpstr>
      <vt:lpstr>How to Explicate Poetry </vt:lpstr>
      <vt:lpstr>Unearthing Meaning</vt:lpstr>
      <vt:lpstr>Rhythm</vt:lpstr>
      <vt:lpstr>Rhythm</vt:lpstr>
      <vt:lpstr>Rhythm "Thinking Out Loud" by Ed Sheeran</vt:lpstr>
      <vt:lpstr>Rhyme</vt:lpstr>
      <vt:lpstr>Rhyme</vt:lpstr>
      <vt:lpstr>Rhyme</vt:lpstr>
      <vt:lpstr>Rhythm &amp; Rhyme Quiz — tmrw)</vt:lpstr>
      <vt:lpstr>Sonnet 130 by William Shakespeare</vt:lpstr>
      <vt:lpstr>Bjork on sexism in the music industry by Alanna Vagianos – The Huffington Post </vt:lpstr>
      <vt:lpstr>Socratic Seminar Preparation</vt:lpstr>
      <vt:lpstr>PARALLEL STRUCTURE</vt:lpstr>
      <vt:lpstr>PARALLEL STRUCTURE</vt:lpstr>
      <vt:lpstr>NOTES: PARALLEL STRUCTURE</vt:lpstr>
      <vt:lpstr>FIXING PARALLEL STRUCTURE</vt:lpstr>
      <vt:lpstr>practice</vt:lpstr>
      <vt:lpstr>PARALLEL STRUCTURE Quick check</vt:lpstr>
      <vt:lpstr>Positive &lt;------TONE------&gt; Negative</vt:lpstr>
      <vt:lpstr>Positive &lt;------TONE------&gt; Negative</vt:lpstr>
      <vt:lpstr>Positive &lt;------TONE------&gt; Negative</vt:lpstr>
      <vt:lpstr>Positive &lt;------TONE------&gt; Negative</vt:lpstr>
      <vt:lpstr>Positive &lt;------TONE------&gt; Negative</vt:lpstr>
      <vt:lpstr>Positive &lt;------TONE------&gt; Negative</vt:lpstr>
      <vt:lpstr>Positive &lt;------TONE------&gt; Negative</vt:lpstr>
      <vt:lpstr>Positive &lt;------TONE------&gt; Negative</vt:lpstr>
      <vt:lpstr>Positive &lt;------TONE------&gt; Negative</vt:lpstr>
      <vt:lpstr>Positive &lt;------TONE------&gt; Negative</vt:lpstr>
      <vt:lpstr>Positive &lt;------TONE------&gt; Negative</vt:lpstr>
      <vt:lpstr>Positive &lt;------TONE------&gt; Negative</vt:lpstr>
      <vt:lpstr>Positive &lt;------TONE------&gt; Negative</vt:lpstr>
      <vt:lpstr>Positive &lt;------TONE------&gt; Negative</vt:lpstr>
      <vt:lpstr>Positive &lt;------TONE------&gt; Negative</vt:lpstr>
      <vt:lpstr>Positive &lt;------TONE------&gt; Negative</vt:lpstr>
      <vt:lpstr>Poetic devices</vt:lpstr>
      <vt:lpstr>Cognitive: of the mind (meaning)</vt:lpstr>
      <vt:lpstr>House vs. home?</vt:lpstr>
      <vt:lpstr>Connotation and Tone?</vt:lpstr>
      <vt:lpstr>TWISt poetry analysis</vt:lpstr>
      <vt:lpstr>TWIST </vt:lpstr>
      <vt:lpstr>Connotation Practice</vt:lpstr>
      <vt:lpstr>Same Love Connotation </vt:lpstr>
      <vt:lpstr>Connotation Explication</vt:lpstr>
      <vt:lpstr>TOPIC            OPINION                                       REASONS Ex: People with disadvantages    must persevere through hardships           in order to be victorious.   __________________________    ________________________________   ___________________________</vt:lpstr>
      <vt:lpstr>GENRE  Alternative / Country / Indie / Rock / Pop / R&amp;B Hip Hop / Rap  / Other _______________</vt:lpstr>
      <vt:lpstr>Imagery</vt:lpstr>
      <vt:lpstr>“The Show Must Go On” –Lupe  </vt:lpstr>
      <vt:lpstr>Structure of Lyrics</vt:lpstr>
      <vt:lpstr>Lyric Topics</vt:lpstr>
      <vt:lpstr>PowerPoint Presentation</vt:lpstr>
      <vt:lpstr>Lyric Structure \ Title _____________________________ Track _________________ Artist ________________</vt:lpstr>
      <vt:lpstr>Lyric Structure \ Title _____________________________ Track _________________ Artist ________________</vt:lpstr>
      <vt:lpstr>Industry Groups</vt:lpstr>
      <vt:lpstr>Industry Groups</vt:lpstr>
      <vt:lpstr>PowerPoint Presentation</vt:lpstr>
      <vt:lpstr>PowerPoint Presentation</vt:lpstr>
      <vt:lpstr>Record Label Research</vt:lpstr>
      <vt:lpstr>PowerPoint Presentation</vt:lpstr>
      <vt:lpstr>PowerPoint Presentation</vt:lpstr>
      <vt:lpstr>Present Letter Pitch</vt:lpstr>
      <vt:lpstr>Announcements</vt:lpstr>
      <vt:lpstr>PowerPoint Presentation</vt:lpstr>
      <vt:lpstr>PowerPoint Presentation</vt:lpstr>
      <vt:lpstr>Lyrics Explication</vt:lpstr>
      <vt:lpstr>PowerPoint Presentation</vt:lpstr>
      <vt:lpstr>Lyrics Explication</vt:lpstr>
      <vt:lpstr>PowerPoint Presentation</vt:lpstr>
      <vt:lpstr>Recording</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SETLIST</dc:title>
  <dc:creator>Reyanna Vance</dc:creator>
  <cp:lastModifiedBy>Reyanna Vance</cp:lastModifiedBy>
  <cp:revision>116</cp:revision>
  <cp:lastPrinted>2015-02-19T17:14:12Z</cp:lastPrinted>
  <dcterms:created xsi:type="dcterms:W3CDTF">2015-01-12T21:00:34Z</dcterms:created>
  <dcterms:modified xsi:type="dcterms:W3CDTF">2015-02-19T22:54:39Z</dcterms:modified>
</cp:coreProperties>
</file>