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5" r:id="rId3"/>
    <p:sldId id="276" r:id="rId4"/>
    <p:sldId id="278" r:id="rId5"/>
    <p:sldId id="277" r:id="rId6"/>
    <p:sldId id="265" r:id="rId7"/>
    <p:sldId id="257" r:id="rId8"/>
    <p:sldId id="263" r:id="rId9"/>
    <p:sldId id="264" r:id="rId10"/>
    <p:sldId id="258" r:id="rId11"/>
    <p:sldId id="268" r:id="rId12"/>
    <p:sldId id="267" r:id="rId13"/>
    <p:sldId id="269" r:id="rId14"/>
    <p:sldId id="279" r:id="rId15"/>
    <p:sldId id="259" r:id="rId16"/>
    <p:sldId id="272" r:id="rId17"/>
    <p:sldId id="266" r:id="rId18"/>
    <p:sldId id="260" r:id="rId19"/>
    <p:sldId id="271" r:id="rId20"/>
    <p:sldId id="262" r:id="rId21"/>
    <p:sldId id="274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0986" autoAdjust="0"/>
  </p:normalViewPr>
  <p:slideViewPr>
    <p:cSldViewPr snapToGrid="0" snapToObjects="1">
      <p:cViewPr>
        <p:scale>
          <a:sx n="76" d="100"/>
          <a:sy n="76" d="100"/>
        </p:scale>
        <p:origin x="-1320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CE3A-B779-334F-B75D-DFC18ECD3F81}" type="datetimeFigureOut">
              <a:rPr lang="en-US" smtClean="0"/>
              <a:t>3/13/15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BF7D4F-A087-CE48-ADF5-3C0E61C5FA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CE3A-B779-334F-B75D-DFC18ECD3F81}" type="datetimeFigureOut">
              <a:rPr lang="en-US" smtClean="0"/>
              <a:t>3/13/15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F7D4F-A087-CE48-ADF5-3C0E61C5FA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CE3A-B779-334F-B75D-DFC18ECD3F81}" type="datetimeFigureOut">
              <a:rPr lang="en-US" smtClean="0"/>
              <a:t>3/13/15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F7D4F-A087-CE48-ADF5-3C0E61C5FA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CE3A-B779-334F-B75D-DFC18ECD3F81}" type="datetimeFigureOut">
              <a:rPr lang="en-US" smtClean="0"/>
              <a:t>3/13/15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F7D4F-A087-CE48-ADF5-3C0E61C5FA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CE3A-B779-334F-B75D-DFC18ECD3F81}" type="datetimeFigureOut">
              <a:rPr lang="en-US" smtClean="0"/>
              <a:t>3/13/15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BF7D4F-A087-CE48-ADF5-3C0E61C5FA1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CE3A-B779-334F-B75D-DFC18ECD3F81}" type="datetimeFigureOut">
              <a:rPr lang="en-US" smtClean="0"/>
              <a:t>3/13/15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F7D4F-A087-CE48-ADF5-3C0E61C5FA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CE3A-B779-334F-B75D-DFC18ECD3F81}" type="datetimeFigureOut">
              <a:rPr lang="en-US" smtClean="0"/>
              <a:t>3/13/15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F7D4F-A087-CE48-ADF5-3C0E61C5FA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CE3A-B779-334F-B75D-DFC18ECD3F81}" type="datetimeFigureOut">
              <a:rPr lang="en-US" smtClean="0"/>
              <a:t>3/13/15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F7D4F-A087-CE48-ADF5-3C0E61C5FA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CE3A-B779-334F-B75D-DFC18ECD3F81}" type="datetimeFigureOut">
              <a:rPr lang="en-US" smtClean="0"/>
              <a:t>3/13/15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F7D4F-A087-CE48-ADF5-3C0E61C5FA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CE3A-B779-334F-B75D-DFC18ECD3F81}" type="datetimeFigureOut">
              <a:rPr lang="en-US" smtClean="0"/>
              <a:t>3/13/15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F7D4F-A087-CE48-ADF5-3C0E61C5FA1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CE3A-B779-334F-B75D-DFC18ECD3F81}" type="datetimeFigureOut">
              <a:rPr lang="en-US" smtClean="0"/>
              <a:t>3/13/15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BF7D4F-A087-CE48-ADF5-3C0E61C5FA1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C51CE3A-B779-334F-B75D-DFC18ECD3F81}" type="datetimeFigureOut">
              <a:rPr lang="en-US" smtClean="0"/>
              <a:t>3/13/15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5BF7D4F-A087-CE48-ADF5-3C0E61C5FA1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library.lafayette.edu/help/citing/webnote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Reading and Writing Research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2663" y="5114003"/>
            <a:ext cx="7843844" cy="1527337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 smtClean="0"/>
              <a:t>Goals</a:t>
            </a:r>
            <a:r>
              <a:rPr lang="en-US" dirty="0" smtClean="0"/>
              <a:t>: students will learn to develop a relevant question to research, use informational texts to answer that question, develop a thesis, select and integrate supportive evidence </a:t>
            </a:r>
            <a:r>
              <a:rPr lang="en-US" dirty="0" smtClean="0"/>
              <a:t>and </a:t>
            </a:r>
            <a:r>
              <a:rPr lang="en-US" dirty="0" smtClean="0"/>
              <a:t>write up the body of research. </a:t>
            </a:r>
            <a:r>
              <a:rPr lang="en-US" b="1" u="sng" dirty="0"/>
              <a:t>Learning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978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2) Evaluating </a:t>
            </a:r>
            <a:r>
              <a:rPr lang="en-US" dirty="0" smtClean="0"/>
              <a:t>Research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Does the research answer your question?</a:t>
            </a:r>
          </a:p>
          <a:p>
            <a:pPr algn="ctr"/>
            <a:r>
              <a:rPr lang="en-US" sz="1800" dirty="0" smtClean="0"/>
              <a:t>What to look for in evidence…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754023"/>
              </p:ext>
            </p:extLst>
          </p:nvPr>
        </p:nvGraphicFramePr>
        <p:xfrm>
          <a:off x="457200" y="2686611"/>
          <a:ext cx="8185360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2996"/>
                <a:gridCol w="1595312"/>
                <a:gridCol w="1750196"/>
                <a:gridCol w="1564334"/>
                <a:gridCol w="1982522"/>
              </a:tblGrid>
              <a:tr h="3802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1 - Don’t Use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 – Don’t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– Use with Caution (explain well)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 – Definitely Use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074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Research Question (Thesis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) Support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Does not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answer the research question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Does not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support your thesis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Barely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answers the research question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Barely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supports your thesis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Indirectly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answers the research question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Generally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supports your thesis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Directly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answers the research question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Strongly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supports your thesis </a:t>
                      </a:r>
                    </a:p>
                  </a:txBody>
                  <a:tcPr/>
                </a:tc>
              </a:tr>
              <a:tr h="1489568">
                <a:tc>
                  <a:txBody>
                    <a:bodyPr/>
                    <a:lstStyle/>
                    <a:p>
                      <a:pPr algn="ctr"/>
                      <a:endParaRPr lang="en-US" sz="1600" b="1" baseline="0" dirty="0" smtClean="0"/>
                    </a:p>
                    <a:p>
                      <a:pPr algn="ctr"/>
                      <a:r>
                        <a:rPr lang="en-US" sz="1600" b="1" baseline="0" dirty="0" smtClean="0"/>
                        <a:t>Evidence</a:t>
                      </a:r>
                    </a:p>
                    <a:p>
                      <a:pPr algn="ctr"/>
                      <a:r>
                        <a:rPr lang="en-US" sz="1600" b="1" baseline="0" dirty="0" smtClean="0"/>
                        <a:t>Relevance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Gives 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irrelevant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information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Requires 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a lot 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commentary/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explanation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Gives 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somewhat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relevant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information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Requires 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much 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commentary/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explanation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Gives 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relevant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information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Requires 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some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commentary/explanation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Gives 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highly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 relevant information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Requires 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little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commentary/explanation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4698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SELACurrentEventAnalysisTemplateCommonCoreELAScienceHistory (dragged) 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2306" y="-1012306"/>
            <a:ext cx="6883676" cy="89082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2400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Evidence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701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SELACurrentEventAnalysisTemplateCommonCoreELAScienceHistory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0481" y="-1008529"/>
            <a:ext cx="6858000" cy="88750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2400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Evidence </a:t>
            </a:r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043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SELACurrentEventAnalysisTemplateCommonCoreELAScienceHistory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2029" y="-1035837"/>
            <a:ext cx="6881805" cy="89058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2400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Evidence </a:t>
            </a:r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230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TERMS: ________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574800"/>
            <a:ext cx="2335222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Term</a:t>
            </a:r>
          </a:p>
          <a:p>
            <a:endParaRPr lang="en-US" dirty="0"/>
          </a:p>
          <a:p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060" y="1574800"/>
            <a:ext cx="3260274" cy="4525963"/>
          </a:xfrm>
        </p:spPr>
        <p:txBody>
          <a:bodyPr/>
          <a:lstStyle/>
          <a:p>
            <a:r>
              <a:rPr lang="en-US" dirty="0" smtClean="0"/>
              <a:t>Sample Sentence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2792422" y="1574800"/>
            <a:ext cx="288863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Definition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96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620001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3) </a:t>
            </a:r>
            <a:r>
              <a:rPr lang="en-US" dirty="0" smtClean="0"/>
              <a:t>Answering the Research Question: </a:t>
            </a:r>
            <a:r>
              <a:rPr lang="en-US" dirty="0" err="1" smtClean="0"/>
              <a:t>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8185361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So what did you learn?</a:t>
            </a:r>
          </a:p>
          <a:p>
            <a:endParaRPr lang="en-US" dirty="0"/>
          </a:p>
          <a:p>
            <a:r>
              <a:rPr lang="en-US" dirty="0" smtClean="0"/>
              <a:t>Thesis Statement summarizes what all your research has taught you.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197230"/>
              </p:ext>
            </p:extLst>
          </p:nvPr>
        </p:nvGraphicFramePr>
        <p:xfrm>
          <a:off x="457197" y="3921125"/>
          <a:ext cx="8185362" cy="183387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28454"/>
                <a:gridCol w="2728454"/>
                <a:gridCol w="272845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TOPIC +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OPINION +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REASONS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Evidence 1: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Evidence 2: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Evidence 3: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1466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620001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3) </a:t>
            </a:r>
            <a:r>
              <a:rPr lang="en-US" dirty="0" smtClean="0"/>
              <a:t>Answering the Research Question: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8185361" cy="437356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Summarize Thesis: ____________________________________ _____________________________________________________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Summarize Evidence 1, 2 and 3:__________________________ _____________________________________________________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Implications: So what? _________________________________ _____________________________________________________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Call to Action: _________________________________________ </a:t>
            </a:r>
            <a:r>
              <a:rPr lang="en-US" dirty="0"/>
              <a:t>_____________________________________________________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6782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4) </a:t>
            </a:r>
            <a:r>
              <a:rPr lang="en-US" dirty="0" err="1" smtClean="0"/>
              <a:t>Outling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10800000">
            <a:off x="457199" y="1570786"/>
            <a:ext cx="8386711" cy="5058742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67353" y="1617256"/>
            <a:ext cx="7558369" cy="436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THESIS STATEMENT</a:t>
            </a:r>
            <a:r>
              <a:rPr lang="en-US" dirty="0" smtClean="0"/>
              <a:t>: _________(Topic) +_______________ (Opinion)         _______________________________________________ (Reasons).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	II. </a:t>
            </a:r>
            <a:r>
              <a:rPr lang="en-US" u="sng" dirty="0" smtClean="0"/>
              <a:t>TOPIC 1</a:t>
            </a:r>
            <a:r>
              <a:rPr lang="en-US" dirty="0" smtClean="0"/>
              <a:t>: 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		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		   </a:t>
            </a:r>
            <a:r>
              <a:rPr lang="en-US" dirty="0"/>
              <a:t> </a:t>
            </a:r>
            <a:r>
              <a:rPr lang="en-US" dirty="0" smtClean="0"/>
              <a:t>  III. </a:t>
            </a:r>
            <a:r>
              <a:rPr lang="en-US" u="sng" dirty="0" smtClean="0"/>
              <a:t>TOPIC 2</a:t>
            </a:r>
            <a:r>
              <a:rPr lang="en-US" dirty="0" smtClean="0"/>
              <a:t>: ____________________________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			    _________________________________</a:t>
            </a:r>
          </a:p>
          <a:p>
            <a:pPr>
              <a:lnSpc>
                <a:spcPct val="150000"/>
              </a:lnSpc>
            </a:pPr>
            <a:r>
              <a:rPr lang="en-US" dirty="0"/>
              <a:t>	</a:t>
            </a:r>
            <a:r>
              <a:rPr lang="en-US" dirty="0" smtClean="0"/>
              <a:t>			IV. </a:t>
            </a:r>
            <a:r>
              <a:rPr lang="en-US" u="sng" dirty="0" smtClean="0"/>
              <a:t>TOPIC 3</a:t>
            </a:r>
            <a:r>
              <a:rPr lang="en-US" dirty="0" smtClean="0"/>
              <a:t>: ___________________</a:t>
            </a:r>
          </a:p>
          <a:p>
            <a:pPr>
              <a:lnSpc>
                <a:spcPct val="150000"/>
              </a:lnSpc>
            </a:pPr>
            <a:r>
              <a:rPr lang="en-US" dirty="0"/>
              <a:t>	</a:t>
            </a:r>
            <a:r>
              <a:rPr lang="en-US" dirty="0" smtClean="0"/>
              <a:t>				______________________</a:t>
            </a:r>
          </a:p>
          <a:p>
            <a:pPr>
              <a:lnSpc>
                <a:spcPct val="150000"/>
              </a:lnSpc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/>
              <a:t> </a:t>
            </a:r>
            <a:r>
              <a:rPr lang="en-US" dirty="0" smtClean="0"/>
              <a:t>  	</a:t>
            </a:r>
            <a:r>
              <a:rPr lang="en-US" dirty="0"/>
              <a:t> </a:t>
            </a:r>
            <a:r>
              <a:rPr lang="en-US" dirty="0" smtClean="0"/>
              <a:t>	   V. </a:t>
            </a:r>
            <a:r>
              <a:rPr lang="en-US" u="sng" dirty="0" smtClean="0"/>
              <a:t>CONCLUSION</a:t>
            </a:r>
            <a:r>
              <a:rPr lang="en-US" dirty="0" smtClean="0"/>
              <a:t>: ____</a:t>
            </a:r>
          </a:p>
          <a:p>
            <a:pPr>
              <a:lnSpc>
                <a:spcPct val="150000"/>
              </a:lnSpc>
            </a:pPr>
            <a:r>
              <a:rPr lang="en-US" dirty="0"/>
              <a:t>	</a:t>
            </a:r>
            <a:r>
              <a:rPr lang="en-US" dirty="0" smtClean="0"/>
              <a:t>					  _____________</a:t>
            </a:r>
          </a:p>
          <a:p>
            <a:pPr>
              <a:lnSpc>
                <a:spcPct val="150000"/>
              </a:lnSpc>
            </a:pPr>
            <a:r>
              <a:rPr lang="en-US" dirty="0"/>
              <a:t>	</a:t>
            </a:r>
            <a:r>
              <a:rPr lang="en-US" dirty="0" smtClean="0"/>
              <a:t>						_______.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20144781">
            <a:off x="45349" y="2777672"/>
            <a:ext cx="1788627" cy="10575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Evidence 1 Summary Sentence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 rot="738427">
            <a:off x="5738697" y="5020894"/>
            <a:ext cx="2586573" cy="122139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Overall, what you learned from your research.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20144781">
            <a:off x="703896" y="3627148"/>
            <a:ext cx="1788627" cy="10575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Evidence 2 Summary Sentence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20144781">
            <a:off x="1338758" y="4476623"/>
            <a:ext cx="1788627" cy="10575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Evidence 3 Summary Sentence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139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5) Integrating Quotes: lead-ins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8324757" cy="483046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1. All quotes have a </a:t>
            </a:r>
            <a:r>
              <a:rPr lang="en-US" sz="2200" u="sng" dirty="0" smtClean="0"/>
              <a:t>LEAD-IN</a:t>
            </a:r>
            <a:r>
              <a:rPr lang="en-US" sz="2200" dirty="0" smtClean="0"/>
              <a:t> to introduce the </a:t>
            </a:r>
            <a:r>
              <a:rPr lang="en-US" sz="2200" i="1" dirty="0" smtClean="0">
                <a:solidFill>
                  <a:srgbClr val="0000FF"/>
                </a:solidFill>
              </a:rPr>
              <a:t>who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 smtClean="0"/>
              <a:t>and/or the </a:t>
            </a:r>
            <a:r>
              <a:rPr lang="en-US" sz="2200" i="1" dirty="0" smtClean="0">
                <a:solidFill>
                  <a:srgbClr val="008000"/>
                </a:solidFill>
              </a:rPr>
              <a:t>what</a:t>
            </a:r>
            <a:r>
              <a:rPr lang="en-US" sz="2200" dirty="0" smtClean="0">
                <a:solidFill>
                  <a:srgbClr val="008000"/>
                </a:solidFill>
              </a:rPr>
              <a:t> </a:t>
            </a:r>
            <a:r>
              <a:rPr lang="en-US" sz="2200" dirty="0" smtClean="0"/>
              <a:t>of the </a:t>
            </a:r>
            <a:r>
              <a:rPr lang="en-US" sz="2200" dirty="0" smtClean="0">
                <a:solidFill>
                  <a:srgbClr val="660066"/>
                </a:solidFill>
              </a:rPr>
              <a:t>evidence</a:t>
            </a:r>
            <a:r>
              <a:rPr lang="en-US" sz="2200" dirty="0" smtClean="0"/>
              <a:t>. </a:t>
            </a:r>
          </a:p>
          <a:p>
            <a:r>
              <a:rPr lang="en-US" dirty="0" smtClean="0"/>
              <a:t>2. Lead-ins contain an </a:t>
            </a:r>
            <a:r>
              <a:rPr lang="en-US" u="sng" dirty="0" smtClean="0">
                <a:solidFill>
                  <a:srgbClr val="FF6600"/>
                </a:solidFill>
              </a:rPr>
              <a:t>ACTION WORD </a:t>
            </a:r>
            <a:r>
              <a:rPr lang="en-US" dirty="0" smtClean="0"/>
              <a:t>that describes their </a:t>
            </a:r>
            <a:r>
              <a:rPr lang="en-US" i="1" dirty="0" smtClean="0">
                <a:solidFill>
                  <a:srgbClr val="FF6600"/>
                </a:solidFill>
              </a:rPr>
              <a:t>tone</a:t>
            </a:r>
            <a:r>
              <a:rPr lang="en-US" dirty="0" smtClean="0"/>
              <a:t>: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said, states, argued, mentions, described, reveals, ___________</a:t>
            </a:r>
            <a:endParaRPr lang="en-US" dirty="0"/>
          </a:p>
          <a:p>
            <a:pPr marL="6350" lvl="1" indent="0">
              <a:buNone/>
            </a:pPr>
            <a:r>
              <a:rPr lang="en-US" b="1" dirty="0" smtClean="0"/>
              <a:t>3. Comma </a:t>
            </a:r>
            <a:r>
              <a:rPr lang="en-US" b="1" dirty="0" smtClean="0">
                <a:solidFill>
                  <a:srgbClr val="FF0000"/>
                </a:solidFill>
              </a:rPr>
              <a:t>AFTER</a:t>
            </a:r>
            <a:r>
              <a:rPr lang="en-US" b="1" dirty="0" smtClean="0"/>
              <a:t> the lead-in.</a:t>
            </a:r>
          </a:p>
          <a:p>
            <a:pPr algn="ctr"/>
            <a:r>
              <a:rPr lang="en-US" dirty="0" smtClean="0"/>
              <a:t>Example: </a:t>
            </a:r>
            <a:r>
              <a:rPr lang="en-US" dirty="0" smtClean="0">
                <a:solidFill>
                  <a:srgbClr val="0000FF"/>
                </a:solidFill>
              </a:rPr>
              <a:t>Ms. Parsons article, “What Not to Wear,” </a:t>
            </a:r>
            <a:r>
              <a:rPr lang="en-US" u="sng" dirty="0" smtClean="0">
                <a:solidFill>
                  <a:srgbClr val="FF6600"/>
                </a:solidFill>
              </a:rPr>
              <a:t>argues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rgbClr val="008000"/>
                </a:solidFill>
              </a:rPr>
              <a:t>modest dress </a:t>
            </a:r>
            <a:r>
              <a:rPr lang="en-US" dirty="0" smtClean="0"/>
              <a:t>when she says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660066"/>
                </a:solidFill>
              </a:rPr>
              <a:t>“Da Vinci students wear collars!” </a:t>
            </a:r>
          </a:p>
          <a:p>
            <a:pPr algn="ctr"/>
            <a:endParaRPr lang="en-US" dirty="0">
              <a:solidFill>
                <a:srgbClr val="660066"/>
              </a:solidFill>
            </a:endParaRPr>
          </a:p>
          <a:p>
            <a:pPr algn="ctr"/>
            <a:endParaRPr lang="en-US" dirty="0" smtClean="0">
              <a:solidFill>
                <a:srgbClr val="660066"/>
              </a:solidFill>
            </a:endParaRPr>
          </a:p>
          <a:p>
            <a:pPr algn="ctr"/>
            <a:endParaRPr lang="en-US" dirty="0">
              <a:solidFill>
                <a:srgbClr val="660066"/>
              </a:solidFill>
            </a:endParaRPr>
          </a:p>
          <a:p>
            <a:pPr algn="ctr"/>
            <a:endParaRPr lang="en-US" dirty="0" smtClean="0">
              <a:solidFill>
                <a:srgbClr val="660066"/>
              </a:solidFill>
            </a:endParaRPr>
          </a:p>
          <a:p>
            <a:pPr algn="ctr"/>
            <a:endParaRPr lang="en-US" dirty="0">
              <a:solidFill>
                <a:srgbClr val="660066"/>
              </a:solidFill>
            </a:endParaRPr>
          </a:p>
          <a:p>
            <a:pPr algn="ctr"/>
            <a:endParaRPr lang="en-US" dirty="0" smtClean="0">
              <a:solidFill>
                <a:srgbClr val="660066"/>
              </a:solidFill>
            </a:endParaRPr>
          </a:p>
          <a:p>
            <a:pPr algn="ctr"/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280979"/>
              </p:ext>
            </p:extLst>
          </p:nvPr>
        </p:nvGraphicFramePr>
        <p:xfrm>
          <a:off x="201352" y="4715168"/>
          <a:ext cx="8580605" cy="19202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61633"/>
                <a:gridCol w="5790597"/>
                <a:gridCol w="16283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MILD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_______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states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“____________________”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(______</a:t>
                      </a:r>
                      <a:r>
                        <a:rPr lang="en-US" baseline="0" smtClean="0"/>
                        <a:t>___).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MEDIUM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_______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addresses</a:t>
                      </a:r>
                      <a:r>
                        <a:rPr lang="en-US" dirty="0" smtClean="0"/>
                        <a:t> the issue of _________ when he/she said, </a:t>
                      </a:r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“___________________________________”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(______</a:t>
                      </a:r>
                      <a:r>
                        <a:rPr lang="en-US" baseline="0" dirty="0" smtClean="0"/>
                        <a:t>___).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SPICY 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 the</a:t>
                      </a:r>
                      <a:r>
                        <a:rPr lang="en-US" baseline="0" dirty="0" smtClean="0"/>
                        <a:t> article </a:t>
                      </a:r>
                      <a:r>
                        <a:rPr lang="en-US" dirty="0" smtClean="0"/>
                        <a:t>______, the author </a:t>
                      </a:r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argues</a:t>
                      </a:r>
                      <a:r>
                        <a:rPr lang="en-US" dirty="0" smtClean="0"/>
                        <a:t> ___________, stating  </a:t>
                      </a:r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“____________________________________”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(______</a:t>
                      </a:r>
                      <a:r>
                        <a:rPr lang="en-US" baseline="0" dirty="0" smtClean="0"/>
                        <a:t>___).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607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5) Integrating Quotes: 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8324757" cy="483046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All quotes have a citation in-text to give credit to the author.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Include the </a:t>
            </a:r>
            <a:r>
              <a:rPr lang="en-US" sz="2200" dirty="0" smtClean="0">
                <a:solidFill>
                  <a:srgbClr val="FF6600"/>
                </a:solidFill>
              </a:rPr>
              <a:t>Author’s Last Name </a:t>
            </a:r>
          </a:p>
          <a:p>
            <a:pPr marL="1028700" lvl="2" indent="-342900">
              <a:spcAft>
                <a:spcPts val="600"/>
              </a:spcAft>
              <a:buClrTx/>
              <a:buFont typeface="Arial"/>
              <a:buChar char="•"/>
            </a:pPr>
            <a:r>
              <a:rPr lang="en-US" dirty="0"/>
              <a:t>If it does not includes one, use a short version of the “Title</a:t>
            </a:r>
            <a:r>
              <a:rPr lang="en-US" dirty="0" smtClean="0"/>
              <a:t>”</a:t>
            </a:r>
            <a:endParaRPr lang="en-US" sz="2200" dirty="0" smtClean="0">
              <a:solidFill>
                <a:srgbClr val="FF66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Include the </a:t>
            </a:r>
            <a:r>
              <a:rPr lang="en-US" sz="2200" dirty="0" smtClean="0">
                <a:solidFill>
                  <a:srgbClr val="0000FF"/>
                </a:solidFill>
              </a:rPr>
              <a:t>paragraph number</a:t>
            </a:r>
            <a:r>
              <a:rPr lang="en-US" sz="2200" dirty="0" smtClean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Period </a:t>
            </a:r>
            <a:r>
              <a:rPr lang="en-US" sz="2200" dirty="0" smtClean="0">
                <a:solidFill>
                  <a:srgbClr val="FF0000"/>
                </a:solidFill>
              </a:rPr>
              <a:t>AFTER</a:t>
            </a:r>
            <a:r>
              <a:rPr lang="en-US" sz="2200" dirty="0" smtClean="0"/>
              <a:t> citation.</a:t>
            </a:r>
          </a:p>
          <a:p>
            <a:pPr marL="800100" lvl="1" indent="-342900">
              <a:buFont typeface="Arial"/>
              <a:buChar char="•"/>
            </a:pPr>
            <a:r>
              <a:rPr lang="en-US" sz="2200" dirty="0">
                <a:hlinkClick r:id="rId2"/>
              </a:rPr>
              <a:t>https://</a:t>
            </a:r>
            <a:r>
              <a:rPr lang="en-US" sz="2200" dirty="0" err="1">
                <a:hlinkClick r:id="rId2"/>
              </a:rPr>
              <a:t>library.lafayette.edu</a:t>
            </a:r>
            <a:r>
              <a:rPr lang="en-US" sz="2200" dirty="0">
                <a:hlinkClick r:id="rId2"/>
              </a:rPr>
              <a:t>/help/citing/</a:t>
            </a:r>
            <a:r>
              <a:rPr lang="en-US" sz="2200" dirty="0" err="1">
                <a:hlinkClick r:id="rId2"/>
              </a:rPr>
              <a:t>webnotes</a:t>
            </a:r>
            <a:endParaRPr lang="en-US" sz="2200" dirty="0" smtClean="0"/>
          </a:p>
          <a:p>
            <a:pPr algn="ctr"/>
            <a:r>
              <a:rPr lang="en-US" sz="2200" dirty="0" smtClean="0"/>
              <a:t> </a:t>
            </a:r>
          </a:p>
          <a:p>
            <a:pPr algn="ctr"/>
            <a:r>
              <a:rPr lang="en-US" sz="2200" dirty="0" smtClean="0"/>
              <a:t>Lead-in, “____” (Author Last </a:t>
            </a:r>
            <a:r>
              <a:rPr lang="en-US" sz="2200" dirty="0"/>
              <a:t>N</a:t>
            </a:r>
            <a:r>
              <a:rPr lang="en-US" sz="2200" dirty="0" smtClean="0"/>
              <a:t>ame </a:t>
            </a:r>
            <a:r>
              <a:rPr lang="en-US" sz="2200" dirty="0"/>
              <a:t>P</a:t>
            </a:r>
            <a:r>
              <a:rPr lang="en-US" sz="2200" dirty="0" smtClean="0"/>
              <a:t>aragraph #)</a:t>
            </a:r>
            <a:r>
              <a:rPr lang="en-US" sz="2200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660066"/>
              </a:solidFill>
            </a:endParaRPr>
          </a:p>
          <a:p>
            <a:pPr algn="ctr"/>
            <a:endParaRPr lang="en-US" dirty="0">
              <a:solidFill>
                <a:srgbClr val="660066"/>
              </a:solidFill>
            </a:endParaRPr>
          </a:p>
          <a:p>
            <a:pPr algn="ctr"/>
            <a:endParaRPr lang="en-US" dirty="0" smtClean="0">
              <a:solidFill>
                <a:srgbClr val="660066"/>
              </a:solidFill>
            </a:endParaRPr>
          </a:p>
          <a:p>
            <a:pPr algn="ctr"/>
            <a:endParaRPr lang="en-US" dirty="0">
              <a:solidFill>
                <a:srgbClr val="660066"/>
              </a:solidFill>
            </a:endParaRPr>
          </a:p>
          <a:p>
            <a:pPr algn="ctr"/>
            <a:endParaRPr lang="en-US" dirty="0" smtClean="0">
              <a:solidFill>
                <a:srgbClr val="660066"/>
              </a:solidFill>
            </a:endParaRPr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5610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Prompt (4 </a:t>
            </a:r>
            <a:r>
              <a:rPr lang="en-US" dirty="0" err="1" smtClean="0"/>
              <a:t>pts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1475"/>
            <a:ext cx="76200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Develop a Research </a:t>
            </a:r>
            <a:r>
              <a:rPr lang="en-US" dirty="0"/>
              <a:t>Q</a:t>
            </a:r>
            <a:r>
              <a:rPr lang="en-US" dirty="0" smtClean="0"/>
              <a:t>uestion relevant to important topics you see in the world today: war/peace, science, kids, money, law, health, arts, and sports. Research and thoroughly answer your question in a 5 paragraph essay.</a:t>
            </a:r>
          </a:p>
          <a:p>
            <a:r>
              <a:rPr lang="en-US" u="sng" dirty="0" smtClean="0"/>
              <a:t>Your essay should:</a:t>
            </a:r>
          </a:p>
          <a:p>
            <a:pPr marL="917575" indent="-290513">
              <a:buFont typeface="Wingdings" charset="2"/>
              <a:buChar char="q"/>
            </a:pPr>
            <a:r>
              <a:rPr lang="en-US" dirty="0" smtClean="0"/>
              <a:t>Introduce the topic and thesis (based on research)</a:t>
            </a:r>
          </a:p>
          <a:p>
            <a:pPr marL="917575" indent="-290513">
              <a:buFont typeface="Wingdings" charset="2"/>
              <a:buChar char="q"/>
            </a:pPr>
            <a:r>
              <a:rPr lang="en-US" dirty="0" smtClean="0"/>
              <a:t>Provide commentary on 3 pieces of relevant and supportive evidence (quotes)</a:t>
            </a:r>
          </a:p>
          <a:p>
            <a:pPr marL="917575" indent="-290513">
              <a:buFont typeface="Wingdings" charset="2"/>
              <a:buChar char="q"/>
            </a:pPr>
            <a:r>
              <a:rPr lang="en-US" dirty="0" smtClean="0"/>
              <a:t>Include smooth and informative transitions between paragraphs (topic and transition sentences)</a:t>
            </a:r>
          </a:p>
          <a:p>
            <a:pPr marL="917575" indent="-290513">
              <a:buFont typeface="Wingdings" charset="2"/>
              <a:buChar char="q"/>
            </a:pPr>
            <a:r>
              <a:rPr lang="en-US" dirty="0" smtClean="0"/>
              <a:t>Conclude by summarizing the thesis and evidence, as well as state the significance of your findings</a:t>
            </a:r>
          </a:p>
          <a:p>
            <a:pPr marL="917575" indent="-290513">
              <a:buFont typeface="Wingdings" charset="2"/>
              <a:buChar char="q"/>
            </a:pPr>
            <a:r>
              <a:rPr lang="en-US" dirty="0"/>
              <a:t>Employs selected academic language in transition phrases and field terms</a:t>
            </a:r>
          </a:p>
          <a:p>
            <a:pPr marL="917575" indent="-290513">
              <a:buFont typeface="Wingdings" charset="2"/>
              <a:buChar char="q"/>
            </a:pPr>
            <a:r>
              <a:rPr lang="en-US" dirty="0" smtClean="0"/>
              <a:t>Be free of all grammar and spelling issues</a:t>
            </a:r>
          </a:p>
          <a:p>
            <a:pPr marL="917575" indent="-290513">
              <a:buFont typeface="Wingdings" charset="2"/>
              <a:buChar char="q"/>
            </a:pPr>
            <a:r>
              <a:rPr lang="en-US" dirty="0" smtClean="0"/>
              <a:t>Be free of opinionated phrases or tones (reporting information only)</a:t>
            </a:r>
          </a:p>
          <a:p>
            <a:pPr marL="917575" indent="-290513">
              <a:buFont typeface="Wingdings" charset="2"/>
              <a:buChar char="q"/>
            </a:pPr>
            <a:r>
              <a:rPr lang="en-US" dirty="0" smtClean="0"/>
              <a:t>Be MLA formatted according to Purdue Sources</a:t>
            </a:r>
          </a:p>
          <a:p>
            <a:pPr marL="917575" indent="-290513">
              <a:buFont typeface="Wingdings" charset="2"/>
              <a:buChar char="q"/>
            </a:pPr>
            <a:r>
              <a:rPr lang="en-US" dirty="0" smtClean="0"/>
              <a:t>Utilize 3 different, but credible sources (articles) from </a:t>
            </a:r>
            <a:r>
              <a:rPr lang="en-US" dirty="0" err="1" smtClean="0"/>
              <a:t>NEWSela.com</a:t>
            </a:r>
            <a:r>
              <a:rPr lang="en-US" dirty="0" smtClean="0"/>
              <a:t> (at least 1 quizzed)</a:t>
            </a:r>
          </a:p>
        </p:txBody>
      </p:sp>
    </p:spTree>
    <p:extLst>
      <p:ext uri="{BB962C8B-B14F-4D97-AF65-F5344CB8AC3E}">
        <p14:creationId xmlns:p14="http://schemas.microsoft.com/office/powerpoint/2010/main" val="303815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6) Writing up the Body of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495" y="1752600"/>
            <a:ext cx="8395880" cy="4930775"/>
          </a:xfrm>
        </p:spPr>
        <p:txBody>
          <a:bodyPr numCol="2">
            <a:normAutofit fontScale="92500" lnSpcReduction="20000"/>
          </a:bodyPr>
          <a:lstStyle/>
          <a:p>
            <a:pPr marL="514350" indent="-514350">
              <a:buAutoNum type="romanUcPeriod"/>
            </a:pPr>
            <a:r>
              <a:rPr lang="en-US" dirty="0" smtClean="0"/>
              <a:t>Introduction</a:t>
            </a:r>
          </a:p>
          <a:p>
            <a:pPr marL="971550" lvl="1" indent="-514350">
              <a:buAutoNum type="romanUcPeriod"/>
            </a:pPr>
            <a:r>
              <a:rPr lang="en-US" dirty="0" smtClean="0"/>
              <a:t>General </a:t>
            </a:r>
            <a:r>
              <a:rPr lang="en-US" dirty="0"/>
              <a:t>Topic: Hook</a:t>
            </a:r>
          </a:p>
          <a:p>
            <a:pPr marL="971550" lvl="1" indent="-514350">
              <a:buAutoNum type="romanUcPeriod"/>
            </a:pPr>
            <a:r>
              <a:rPr lang="en-US" dirty="0"/>
              <a:t>Background Information</a:t>
            </a:r>
          </a:p>
          <a:p>
            <a:pPr marL="971550" lvl="1" indent="-514350">
              <a:buAutoNum type="romanUcPeriod"/>
            </a:pPr>
            <a:r>
              <a:rPr lang="en-US" dirty="0"/>
              <a:t>More Background</a:t>
            </a:r>
          </a:p>
          <a:p>
            <a:pPr marL="971550" lvl="1" indent="-514350">
              <a:buAutoNum type="romanUcPeriod"/>
            </a:pPr>
            <a:r>
              <a:rPr lang="en-US" dirty="0"/>
              <a:t>Problems</a:t>
            </a:r>
          </a:p>
          <a:p>
            <a:pPr marL="971550" lvl="1" indent="-514350">
              <a:buAutoNum type="romanUcPeriod"/>
            </a:pPr>
            <a:r>
              <a:rPr lang="en-US" dirty="0"/>
              <a:t>Thesis: Topic + Opinion + Reasons for Opinion (based on Evidence 1, 2, 3</a:t>
            </a:r>
            <a:r>
              <a:rPr lang="en-US" dirty="0" smtClean="0"/>
              <a:t>)</a:t>
            </a:r>
          </a:p>
          <a:p>
            <a:pPr lvl="1" indent="0">
              <a:buNone/>
            </a:pPr>
            <a:endParaRPr lang="en-US" dirty="0" smtClean="0"/>
          </a:p>
          <a:p>
            <a:pPr marL="514350" indent="-514350">
              <a:buAutoNum type="romanUcPeriod"/>
            </a:pPr>
            <a:r>
              <a:rPr lang="en-US" dirty="0" smtClean="0"/>
              <a:t>Body (Evidence 1)</a:t>
            </a:r>
          </a:p>
          <a:p>
            <a:pPr marL="971550" lvl="1" indent="-514350">
              <a:buAutoNum type="romanUcPeriod"/>
            </a:pPr>
            <a:r>
              <a:rPr lang="en-US" dirty="0" smtClean="0"/>
              <a:t>Topic</a:t>
            </a:r>
          </a:p>
          <a:p>
            <a:pPr marL="971550" lvl="1" indent="-514350">
              <a:buAutoNum type="romanUcPeriod"/>
            </a:pPr>
            <a:r>
              <a:rPr lang="en-US" dirty="0" smtClean="0"/>
              <a:t>Say: Lead-in + Evidence1</a:t>
            </a:r>
          </a:p>
          <a:p>
            <a:pPr marL="971550" lvl="1" indent="-514350">
              <a:buAutoNum type="romanUcPeriod"/>
            </a:pPr>
            <a:r>
              <a:rPr lang="en-US" dirty="0" smtClean="0"/>
              <a:t>Mean</a:t>
            </a:r>
          </a:p>
          <a:p>
            <a:pPr marL="971550" lvl="1" indent="-514350">
              <a:buFont typeface="Arial" pitchFamily="34" charset="0"/>
              <a:buAutoNum type="romanUcPeriod"/>
            </a:pPr>
            <a:r>
              <a:rPr lang="en-US" dirty="0" smtClean="0"/>
              <a:t>Matter: </a:t>
            </a:r>
            <a:r>
              <a:rPr lang="en-US" dirty="0"/>
              <a:t>Connect to </a:t>
            </a:r>
            <a:r>
              <a:rPr lang="en-US" dirty="0" smtClean="0"/>
              <a:t>Thesis</a:t>
            </a:r>
          </a:p>
          <a:p>
            <a:pPr marL="971550" lvl="1" indent="-514350">
              <a:buAutoNum type="romanUcPeriod"/>
            </a:pPr>
            <a:r>
              <a:rPr lang="en-US" dirty="0" smtClean="0"/>
              <a:t>Transition</a:t>
            </a:r>
          </a:p>
          <a:p>
            <a:pPr lvl="1" indent="0">
              <a:buNone/>
            </a:pPr>
            <a:endParaRPr lang="en-US" dirty="0" smtClean="0"/>
          </a:p>
          <a:p>
            <a:pPr marL="514350" indent="-514350">
              <a:buAutoNum type="romanUcPeriod"/>
            </a:pPr>
            <a:r>
              <a:rPr lang="en-US" dirty="0" smtClean="0"/>
              <a:t>Body (Evidence 2)</a:t>
            </a:r>
          </a:p>
          <a:p>
            <a:pPr marL="971550" lvl="1" indent="-514350">
              <a:buAutoNum type="romanUcPeriod"/>
            </a:pPr>
            <a:r>
              <a:rPr lang="en-US" dirty="0"/>
              <a:t>Topic</a:t>
            </a:r>
          </a:p>
          <a:p>
            <a:pPr marL="971550" lvl="1" indent="-514350">
              <a:buAutoNum type="romanUcPeriod"/>
            </a:pPr>
            <a:r>
              <a:rPr lang="en-US" dirty="0"/>
              <a:t>Say: Lead-in + </a:t>
            </a:r>
            <a:r>
              <a:rPr lang="en-US" dirty="0" smtClean="0"/>
              <a:t>Evidence 2</a:t>
            </a:r>
            <a:endParaRPr lang="en-US" dirty="0"/>
          </a:p>
          <a:p>
            <a:pPr marL="971550" lvl="1" indent="-514350">
              <a:buAutoNum type="romanUcPeriod"/>
            </a:pPr>
            <a:r>
              <a:rPr lang="en-US" dirty="0"/>
              <a:t>Mean</a:t>
            </a:r>
          </a:p>
          <a:p>
            <a:pPr marL="971550" lvl="1" indent="-514350">
              <a:buFont typeface="Arial" pitchFamily="34" charset="0"/>
              <a:buAutoNum type="romanUcPeriod"/>
            </a:pPr>
            <a:r>
              <a:rPr lang="en-US" dirty="0" smtClean="0"/>
              <a:t>Matter: </a:t>
            </a:r>
            <a:r>
              <a:rPr lang="en-US" dirty="0"/>
              <a:t>Connect to </a:t>
            </a:r>
            <a:r>
              <a:rPr lang="en-US" dirty="0" smtClean="0"/>
              <a:t>Thesis</a:t>
            </a:r>
            <a:endParaRPr lang="en-US" dirty="0"/>
          </a:p>
          <a:p>
            <a:pPr marL="971550" lvl="1" indent="-514350">
              <a:buAutoNum type="romanUcPeriod"/>
            </a:pPr>
            <a:r>
              <a:rPr lang="en-US" dirty="0" smtClean="0"/>
              <a:t>Transition</a:t>
            </a:r>
          </a:p>
          <a:p>
            <a:pPr lvl="1" indent="0">
              <a:buNone/>
            </a:pPr>
            <a:endParaRPr lang="en-US" dirty="0" smtClean="0"/>
          </a:p>
          <a:p>
            <a:pPr marL="514350" indent="-514350">
              <a:buAutoNum type="romanUcPeriod"/>
            </a:pPr>
            <a:r>
              <a:rPr lang="en-US" dirty="0" smtClean="0"/>
              <a:t>Body (Evidence 3)</a:t>
            </a:r>
          </a:p>
          <a:p>
            <a:pPr marL="971550" lvl="1" indent="-514350">
              <a:buAutoNum type="romanUcPeriod"/>
            </a:pPr>
            <a:r>
              <a:rPr lang="en-US" dirty="0"/>
              <a:t>Topic</a:t>
            </a:r>
          </a:p>
          <a:p>
            <a:pPr marL="971550" lvl="1" indent="-514350">
              <a:buAutoNum type="romanUcPeriod"/>
            </a:pPr>
            <a:r>
              <a:rPr lang="en-US" dirty="0"/>
              <a:t>Say: Lead-in + </a:t>
            </a:r>
            <a:r>
              <a:rPr lang="en-US" dirty="0" smtClean="0"/>
              <a:t>Evidence 2</a:t>
            </a:r>
            <a:endParaRPr lang="en-US" dirty="0"/>
          </a:p>
          <a:p>
            <a:pPr marL="971550" lvl="1" indent="-514350">
              <a:buAutoNum type="romanUcPeriod"/>
            </a:pPr>
            <a:r>
              <a:rPr lang="en-US" dirty="0"/>
              <a:t>Mean</a:t>
            </a:r>
          </a:p>
          <a:p>
            <a:pPr marL="971550" lvl="1" indent="-514350">
              <a:buFont typeface="Arial" pitchFamily="34" charset="0"/>
              <a:buAutoNum type="romanUcPeriod"/>
            </a:pPr>
            <a:r>
              <a:rPr lang="en-US" dirty="0" smtClean="0"/>
              <a:t>Matter: </a:t>
            </a:r>
            <a:r>
              <a:rPr lang="en-US" dirty="0"/>
              <a:t>Connect to </a:t>
            </a:r>
            <a:r>
              <a:rPr lang="en-US" dirty="0" smtClean="0"/>
              <a:t>Thesis</a:t>
            </a:r>
            <a:endParaRPr lang="en-US" dirty="0"/>
          </a:p>
          <a:p>
            <a:pPr marL="971550" lvl="1" indent="-514350">
              <a:buAutoNum type="romanUcPeriod"/>
            </a:pPr>
            <a:r>
              <a:rPr lang="en-US" dirty="0" smtClean="0"/>
              <a:t>Transition</a:t>
            </a:r>
          </a:p>
          <a:p>
            <a:pPr lvl="1" indent="0">
              <a:buNone/>
            </a:pPr>
            <a:endParaRPr lang="en-US" dirty="0" smtClean="0"/>
          </a:p>
          <a:p>
            <a:pPr marL="514350" indent="-514350">
              <a:buFont typeface="Arial" pitchFamily="34" charset="0"/>
              <a:buAutoNum type="romanUcPeriod"/>
            </a:pPr>
            <a:r>
              <a:rPr lang="en-US" dirty="0" smtClean="0"/>
              <a:t>Conclusion (see Step 4)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1584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6) HONORS: Writing up the Body of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495" y="1752600"/>
            <a:ext cx="8395880" cy="4930775"/>
          </a:xfrm>
        </p:spPr>
        <p:txBody>
          <a:bodyPr numCol="2">
            <a:normAutofit fontScale="92500" lnSpcReduction="10000"/>
          </a:bodyPr>
          <a:lstStyle/>
          <a:p>
            <a:pPr marL="514350" indent="-514350">
              <a:buAutoNum type="romanUcPeriod"/>
            </a:pPr>
            <a:r>
              <a:rPr lang="en-US" dirty="0" smtClean="0"/>
              <a:t>Introduction</a:t>
            </a:r>
          </a:p>
          <a:p>
            <a:pPr marL="971550" lvl="1" indent="-514350">
              <a:buAutoNum type="romanUcPeriod"/>
            </a:pPr>
            <a:r>
              <a:rPr lang="en-US" dirty="0" smtClean="0"/>
              <a:t>General </a:t>
            </a:r>
            <a:r>
              <a:rPr lang="en-US" dirty="0"/>
              <a:t>Topic: Hook</a:t>
            </a:r>
          </a:p>
          <a:p>
            <a:pPr marL="971550" lvl="1" indent="-514350">
              <a:buAutoNum type="romanUcPeriod"/>
            </a:pPr>
            <a:r>
              <a:rPr lang="en-US" dirty="0"/>
              <a:t>Background Information</a:t>
            </a:r>
          </a:p>
          <a:p>
            <a:pPr marL="971550" lvl="1" indent="-514350">
              <a:buAutoNum type="romanUcPeriod"/>
            </a:pPr>
            <a:r>
              <a:rPr lang="en-US" dirty="0"/>
              <a:t>More Background</a:t>
            </a:r>
          </a:p>
          <a:p>
            <a:pPr marL="971550" lvl="1" indent="-514350">
              <a:buAutoNum type="romanUcPeriod"/>
            </a:pPr>
            <a:r>
              <a:rPr lang="en-US" dirty="0"/>
              <a:t>Problems</a:t>
            </a:r>
          </a:p>
          <a:p>
            <a:pPr marL="971550" lvl="1" indent="-514350">
              <a:buAutoNum type="romanUcPeriod"/>
            </a:pPr>
            <a:r>
              <a:rPr lang="en-US" dirty="0"/>
              <a:t>Thesis: Topic + Opinion + Reasons for Opinion (based on Evidence 1, 2, 3</a:t>
            </a:r>
            <a:r>
              <a:rPr lang="en-US" dirty="0" smtClean="0"/>
              <a:t>)</a:t>
            </a:r>
          </a:p>
          <a:p>
            <a:pPr lvl="1" indent="0">
              <a:buNone/>
            </a:pPr>
            <a:endParaRPr lang="en-US" dirty="0" smtClean="0"/>
          </a:p>
          <a:p>
            <a:pPr marL="514350" indent="-514350">
              <a:buAutoNum type="romanUcPeriod"/>
            </a:pPr>
            <a:r>
              <a:rPr lang="en-US" dirty="0" smtClean="0"/>
              <a:t>Body (Evidence 1)</a:t>
            </a:r>
          </a:p>
          <a:p>
            <a:pPr marL="971550" lvl="1" indent="-514350">
              <a:buAutoNum type="romanUcPeriod"/>
            </a:pPr>
            <a:r>
              <a:rPr lang="en-US" dirty="0"/>
              <a:t>Topic</a:t>
            </a:r>
          </a:p>
          <a:p>
            <a:pPr marL="971550" lvl="1" indent="-514350">
              <a:buAutoNum type="romanUcPeriod"/>
            </a:pPr>
            <a:r>
              <a:rPr lang="en-US" dirty="0"/>
              <a:t>Say: Lead-in + Evidence1</a:t>
            </a:r>
          </a:p>
          <a:p>
            <a:pPr marL="971550" lvl="1" indent="-514350">
              <a:buAutoNum type="romanUcPeriod"/>
            </a:pPr>
            <a:r>
              <a:rPr lang="en-US" dirty="0"/>
              <a:t>Mean</a:t>
            </a:r>
          </a:p>
          <a:p>
            <a:pPr marL="971550" lvl="1" indent="-514350">
              <a:buAutoNum type="romanUcPeriod"/>
            </a:pPr>
            <a:r>
              <a:rPr lang="en-US" dirty="0" smtClean="0"/>
              <a:t>Matter: Connect the Thesis</a:t>
            </a:r>
            <a:endParaRPr lang="en-US" dirty="0"/>
          </a:p>
          <a:p>
            <a:pPr marL="971550" lvl="1" indent="-514350">
              <a:buFont typeface="Arial" pitchFamily="34" charset="0"/>
              <a:buAutoNum type="romanUcPeriod"/>
            </a:pPr>
            <a:r>
              <a:rPr lang="en-US" dirty="0" smtClean="0"/>
              <a:t>Say: Lead</a:t>
            </a:r>
            <a:r>
              <a:rPr lang="en-US" dirty="0"/>
              <a:t>-in + </a:t>
            </a:r>
            <a:r>
              <a:rPr lang="en-US" dirty="0" smtClean="0"/>
              <a:t>More evidence </a:t>
            </a:r>
          </a:p>
          <a:p>
            <a:pPr marL="971550" lvl="1" indent="-514350">
              <a:buFont typeface="Arial" pitchFamily="34" charset="0"/>
              <a:buAutoNum type="romanUcPeriod"/>
            </a:pPr>
            <a:r>
              <a:rPr lang="en-US" dirty="0" smtClean="0"/>
              <a:t>Mean</a:t>
            </a:r>
            <a:r>
              <a:rPr lang="en-US" dirty="0"/>
              <a:t>: Connect to first </a:t>
            </a:r>
            <a:r>
              <a:rPr lang="en-US" dirty="0" smtClean="0"/>
              <a:t>piece </a:t>
            </a:r>
            <a:r>
              <a:rPr lang="en-US" dirty="0"/>
              <a:t>of </a:t>
            </a:r>
            <a:r>
              <a:rPr lang="en-US" dirty="0" smtClean="0"/>
              <a:t>evidence</a:t>
            </a:r>
            <a:endParaRPr lang="en-US" dirty="0"/>
          </a:p>
          <a:p>
            <a:pPr marL="971550" lvl="1" indent="-514350">
              <a:buAutoNum type="romanUcPeriod"/>
            </a:pPr>
            <a:r>
              <a:rPr lang="en-US" dirty="0"/>
              <a:t>Matter: Connect to Thesis</a:t>
            </a:r>
          </a:p>
          <a:p>
            <a:pPr marL="971550" lvl="1" indent="-514350">
              <a:buAutoNum type="romanUcPeriod"/>
            </a:pPr>
            <a:r>
              <a:rPr lang="en-US" dirty="0"/>
              <a:t>Transition</a:t>
            </a:r>
          </a:p>
          <a:p>
            <a:pPr lvl="1" indent="0">
              <a:buNone/>
            </a:pPr>
            <a:endParaRPr lang="en-US" dirty="0" smtClean="0"/>
          </a:p>
          <a:p>
            <a:pPr marL="514350" indent="-514350">
              <a:buAutoNum type="romanUcPeriod"/>
            </a:pPr>
            <a:r>
              <a:rPr lang="en-US" dirty="0" smtClean="0"/>
              <a:t>Body (Evidence 2)</a:t>
            </a:r>
          </a:p>
          <a:p>
            <a:pPr lvl="1" indent="0">
              <a:buNone/>
            </a:pPr>
            <a:endParaRPr lang="en-US" dirty="0" smtClean="0"/>
          </a:p>
          <a:p>
            <a:pPr marL="514350" indent="-514350">
              <a:buAutoNum type="romanUcPeriod"/>
            </a:pPr>
            <a:r>
              <a:rPr lang="en-US" dirty="0" smtClean="0"/>
              <a:t>Body (Evidence 3)</a:t>
            </a:r>
          </a:p>
          <a:p>
            <a:pPr lvl="1" indent="0">
              <a:buNone/>
            </a:pPr>
            <a:endParaRPr lang="en-US" dirty="0" smtClean="0"/>
          </a:p>
          <a:p>
            <a:pPr marL="514350" indent="-514350">
              <a:buFont typeface="Arial" pitchFamily="34" charset="0"/>
              <a:buAutoNum type="romanUcPeriod"/>
            </a:pPr>
            <a:r>
              <a:rPr lang="en-US" dirty="0" smtClean="0"/>
              <a:t>Conclusion (see Step 4)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9889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7) Refine Your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Transitional Phrases</a:t>
            </a:r>
          </a:p>
          <a:p>
            <a:endParaRPr lang="en-US" dirty="0"/>
          </a:p>
          <a:p>
            <a:r>
              <a:rPr lang="en-US" dirty="0" smtClean="0"/>
              <a:t>Time to get ride of “This means…” and “This matters…</a:t>
            </a:r>
            <a:r>
              <a:rPr lang="en-US" dirty="0" smtClean="0"/>
              <a:t>” and use academic vocabulary.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Cross </a:t>
            </a:r>
            <a:r>
              <a:rPr lang="en-US" dirty="0" smtClean="0"/>
              <a:t>them out. </a:t>
            </a:r>
            <a:r>
              <a:rPr lang="en-US" strike="sngStrike" dirty="0"/>
              <a:t>“This means…”</a:t>
            </a:r>
            <a:r>
              <a:rPr lang="en-US" dirty="0"/>
              <a:t> and </a:t>
            </a:r>
            <a:r>
              <a:rPr lang="en-US" strike="sngStrike" dirty="0"/>
              <a:t>“This matters…</a:t>
            </a:r>
            <a:r>
              <a:rPr lang="en-US" strike="sngStrike" dirty="0" smtClean="0"/>
              <a:t>”</a:t>
            </a:r>
          </a:p>
          <a:p>
            <a:r>
              <a:rPr lang="en-US" dirty="0" smtClean="0"/>
              <a:t>You </a:t>
            </a:r>
            <a:r>
              <a:rPr lang="en-US" dirty="0" smtClean="0"/>
              <a:t>can replace with new phrases like:</a:t>
            </a:r>
          </a:p>
          <a:p>
            <a:pPr marL="342900" indent="-342900">
              <a:buFont typeface="Wingdings" charset="2"/>
              <a:buChar char="§"/>
            </a:pPr>
            <a:r>
              <a:rPr lang="en-US" strike="sngStrike" dirty="0" smtClean="0"/>
              <a:t>This means…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FF6600"/>
                </a:solidFill>
              </a:rPr>
              <a:t>The evidence suggests… </a:t>
            </a:r>
          </a:p>
          <a:p>
            <a:pPr marL="342900" indent="-342900">
              <a:buFont typeface="Wingdings" charset="2"/>
              <a:buChar char="§"/>
            </a:pPr>
            <a:r>
              <a:rPr lang="en-US" strike="sngStrike" dirty="0"/>
              <a:t>This </a:t>
            </a:r>
            <a:r>
              <a:rPr lang="en-US" strike="sngStrike" dirty="0" smtClean="0"/>
              <a:t>matters 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FF6600"/>
                </a:solidFill>
              </a:rPr>
              <a:t>The author emphasizes that…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204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152718"/>
            <a:ext cx="6779969" cy="1371600"/>
          </a:xfrm>
        </p:spPr>
        <p:txBody>
          <a:bodyPr/>
          <a:lstStyle/>
          <a:p>
            <a:r>
              <a:rPr lang="en-US" dirty="0" smtClean="0"/>
              <a:t>HONORS Prompt (5 </a:t>
            </a:r>
            <a:r>
              <a:rPr lang="en-US" dirty="0" err="1" smtClean="0"/>
              <a:t>pts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Develop a Research </a:t>
            </a:r>
            <a:r>
              <a:rPr lang="en-US" dirty="0"/>
              <a:t>Q</a:t>
            </a:r>
            <a:r>
              <a:rPr lang="en-US" dirty="0" smtClean="0"/>
              <a:t>uestion relevant to important topics you see in the world today: war/peace, science, kids, money, law, health, arts, and sports. Research and thoroughly answer your question in a 4 page essay.</a:t>
            </a:r>
          </a:p>
          <a:p>
            <a:r>
              <a:rPr lang="en-US" u="sng" dirty="0" smtClean="0"/>
              <a:t>Your essay should:</a:t>
            </a:r>
          </a:p>
          <a:p>
            <a:pPr marL="917575" indent="-290513">
              <a:buFont typeface="Wingdings" charset="2"/>
              <a:buChar char="q"/>
            </a:pPr>
            <a:r>
              <a:rPr lang="en-US" dirty="0" smtClean="0"/>
              <a:t>Introduce the topic and thesis (based on research)</a:t>
            </a:r>
          </a:p>
          <a:p>
            <a:pPr marL="917575" indent="-290513">
              <a:buFont typeface="Wingdings" charset="2"/>
              <a:buChar char="q"/>
            </a:pPr>
            <a:r>
              <a:rPr lang="en-US" i="1" dirty="0" smtClean="0"/>
              <a:t>Provide commentary on </a:t>
            </a:r>
            <a:r>
              <a:rPr lang="en-US" i="1" dirty="0" smtClean="0">
                <a:solidFill>
                  <a:srgbClr val="FF6600"/>
                </a:solidFill>
              </a:rPr>
              <a:t>5-6 pieces of relevant and supportive evidence (2 </a:t>
            </a:r>
            <a:r>
              <a:rPr lang="en-US" i="1" dirty="0">
                <a:solidFill>
                  <a:srgbClr val="FF6600"/>
                </a:solidFill>
              </a:rPr>
              <a:t>integrated </a:t>
            </a:r>
            <a:r>
              <a:rPr lang="en-US" i="1" dirty="0" smtClean="0">
                <a:solidFill>
                  <a:srgbClr val="FF6600"/>
                </a:solidFill>
              </a:rPr>
              <a:t>quotes per paragraph)</a:t>
            </a:r>
          </a:p>
          <a:p>
            <a:pPr marL="917575" indent="-290513">
              <a:buFont typeface="Wingdings" charset="2"/>
              <a:buChar char="q"/>
            </a:pPr>
            <a:r>
              <a:rPr lang="en-US" dirty="0" smtClean="0"/>
              <a:t>Include smooth and informative transitions between paragraphs (topic and transition sentences)</a:t>
            </a:r>
          </a:p>
          <a:p>
            <a:pPr marL="917575" indent="-290513">
              <a:buFont typeface="Wingdings" charset="2"/>
              <a:buChar char="q"/>
            </a:pPr>
            <a:r>
              <a:rPr lang="en-US" dirty="0" smtClean="0"/>
              <a:t>Conclude by summarizing the thesis and evidence, as well as state the significance and </a:t>
            </a:r>
            <a:r>
              <a:rPr lang="en-US" i="1" dirty="0" smtClean="0">
                <a:solidFill>
                  <a:srgbClr val="FF6600"/>
                </a:solidFill>
              </a:rPr>
              <a:t>implications for the specific field (</a:t>
            </a:r>
            <a:r>
              <a:rPr lang="en-US" i="1" dirty="0" err="1" smtClean="0">
                <a:solidFill>
                  <a:srgbClr val="FF6600"/>
                </a:solidFill>
              </a:rPr>
              <a:t>ie</a:t>
            </a:r>
            <a:r>
              <a:rPr lang="en-US" i="1" dirty="0" smtClean="0">
                <a:solidFill>
                  <a:srgbClr val="FF6600"/>
                </a:solidFill>
              </a:rPr>
              <a:t>. field of medicine) of your findings</a:t>
            </a:r>
          </a:p>
          <a:p>
            <a:pPr marL="917575" indent="-290513">
              <a:buFont typeface="Wingdings" charset="2"/>
              <a:buChar char="q"/>
            </a:pPr>
            <a:r>
              <a:rPr lang="en-US" dirty="0" smtClean="0"/>
              <a:t>Employs selected academic language in transition phrases and field terms</a:t>
            </a:r>
          </a:p>
          <a:p>
            <a:pPr marL="917575" indent="-290513">
              <a:buFont typeface="Wingdings" charset="2"/>
              <a:buChar char="q"/>
            </a:pPr>
            <a:r>
              <a:rPr lang="en-US" dirty="0" smtClean="0"/>
              <a:t>Be free of all grammar and spelling issues</a:t>
            </a:r>
          </a:p>
          <a:p>
            <a:pPr marL="917575" indent="-290513">
              <a:buFont typeface="Wingdings" charset="2"/>
              <a:buChar char="q"/>
            </a:pPr>
            <a:r>
              <a:rPr lang="en-US" dirty="0" smtClean="0"/>
              <a:t>Be free of opinionated phrases or tones (reporting information only)</a:t>
            </a:r>
          </a:p>
          <a:p>
            <a:pPr marL="917575" indent="-290513">
              <a:buFont typeface="Wingdings" charset="2"/>
              <a:buChar char="q"/>
            </a:pPr>
            <a:r>
              <a:rPr lang="en-US" dirty="0" smtClean="0"/>
              <a:t>Be MLA formatted according to Purdue Sources, </a:t>
            </a:r>
            <a:r>
              <a:rPr lang="en-US" i="1" dirty="0" smtClean="0">
                <a:solidFill>
                  <a:srgbClr val="FF6600"/>
                </a:solidFill>
              </a:rPr>
              <a:t>including a properly formatted </a:t>
            </a:r>
            <a:r>
              <a:rPr lang="en-US" i="1" dirty="0">
                <a:solidFill>
                  <a:srgbClr val="FF6600"/>
                </a:solidFill>
              </a:rPr>
              <a:t>T</a:t>
            </a:r>
            <a:r>
              <a:rPr lang="en-US" i="1" dirty="0" smtClean="0">
                <a:solidFill>
                  <a:srgbClr val="FF6600"/>
                </a:solidFill>
              </a:rPr>
              <a:t>itle Page and </a:t>
            </a:r>
            <a:r>
              <a:rPr lang="en-US" i="1" dirty="0">
                <a:solidFill>
                  <a:srgbClr val="FF6600"/>
                </a:solidFill>
              </a:rPr>
              <a:t>C</a:t>
            </a:r>
            <a:r>
              <a:rPr lang="en-US" i="1" dirty="0" smtClean="0">
                <a:solidFill>
                  <a:srgbClr val="FF6600"/>
                </a:solidFill>
              </a:rPr>
              <a:t>orks </a:t>
            </a:r>
            <a:r>
              <a:rPr lang="en-US" i="1" dirty="0">
                <a:solidFill>
                  <a:srgbClr val="FF6600"/>
                </a:solidFill>
              </a:rPr>
              <a:t>C</a:t>
            </a:r>
            <a:r>
              <a:rPr lang="en-US" i="1" dirty="0" smtClean="0">
                <a:solidFill>
                  <a:srgbClr val="FF6600"/>
                </a:solidFill>
              </a:rPr>
              <a:t>ited page</a:t>
            </a:r>
          </a:p>
          <a:p>
            <a:pPr marL="917575" indent="-290513">
              <a:buFont typeface="Wingdings" charset="2"/>
              <a:buChar char="q"/>
            </a:pPr>
            <a:r>
              <a:rPr lang="en-US" dirty="0" smtClean="0"/>
              <a:t>Utilize 3 different, but credible sources (articles) from </a:t>
            </a:r>
            <a:r>
              <a:rPr lang="en-US" dirty="0" err="1" smtClean="0"/>
              <a:t>NEWSela.com</a:t>
            </a:r>
            <a:r>
              <a:rPr lang="en-US" dirty="0" smtClean="0"/>
              <a:t> (at least 1 quizzed) </a:t>
            </a:r>
            <a:r>
              <a:rPr lang="en-US" i="1" dirty="0" smtClean="0">
                <a:solidFill>
                  <a:srgbClr val="FF6600"/>
                </a:solidFill>
              </a:rPr>
              <a:t>and 1 non-</a:t>
            </a:r>
            <a:r>
              <a:rPr lang="en-US" i="1" dirty="0" err="1" smtClean="0">
                <a:solidFill>
                  <a:srgbClr val="FF6600"/>
                </a:solidFill>
              </a:rPr>
              <a:t>NEWSela</a:t>
            </a:r>
            <a:r>
              <a:rPr lang="en-US" i="1" dirty="0" smtClean="0">
                <a:solidFill>
                  <a:srgbClr val="FF6600"/>
                </a:solidFill>
              </a:rPr>
              <a:t> source. </a:t>
            </a:r>
          </a:p>
        </p:txBody>
      </p:sp>
    </p:spTree>
    <p:extLst>
      <p:ext uri="{BB962C8B-B14F-4D97-AF65-F5344CB8AC3E}">
        <p14:creationId xmlns:p14="http://schemas.microsoft.com/office/powerpoint/2010/main" val="2952103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692"/>
            <a:ext cx="5791200" cy="805722"/>
          </a:xfrm>
        </p:spPr>
        <p:txBody>
          <a:bodyPr/>
          <a:lstStyle/>
          <a:p>
            <a:r>
              <a:rPr lang="en-US" dirty="0" smtClean="0"/>
              <a:t>RUBRIC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087243"/>
              </p:ext>
            </p:extLst>
          </p:nvPr>
        </p:nvGraphicFramePr>
        <p:xfrm>
          <a:off x="217217" y="1166605"/>
          <a:ext cx="8688678" cy="56910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5983"/>
                <a:gridCol w="1662025"/>
                <a:gridCol w="1574550"/>
                <a:gridCol w="1592046"/>
                <a:gridCol w="1592046"/>
                <a:gridCol w="1662028"/>
              </a:tblGrid>
              <a:tr h="3875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5: Rest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(Honors)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4: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smtClean="0">
                          <a:sym typeface="Wingdings"/>
                        </a:rPr>
                        <a:t>Reflect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3:</a:t>
                      </a:r>
                      <a:r>
                        <a:rPr lang="en-US" sz="1400" baseline="0" dirty="0" smtClean="0"/>
                        <a:t> Refine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2: Revise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1: Office Hours</a:t>
                      </a:r>
                      <a:endParaRPr lang="en-US" sz="1400" dirty="0"/>
                    </a:p>
                  </a:txBody>
                  <a:tcPr/>
                </a:tc>
              </a:tr>
              <a:tr h="150080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HABITS OF </a:t>
                      </a:r>
                      <a:r>
                        <a:rPr lang="en-US" sz="1100" dirty="0" smtClean="0"/>
                        <a:t>MIND :ACCOUTNABILITY</a:t>
                      </a:r>
                      <a:endParaRPr lang="en-US" sz="1100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dirty="0" smtClean="0"/>
                        <a:t>Meets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="1" baseline="0" dirty="0" smtClean="0"/>
                        <a:t>all</a:t>
                      </a:r>
                      <a:r>
                        <a:rPr lang="en-US" sz="1100" baseline="0" dirty="0" smtClean="0"/>
                        <a:t> deadlines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aseline="0" dirty="0" smtClean="0"/>
                        <a:t>Submits all work to correct forum (</a:t>
                      </a:r>
                      <a:r>
                        <a:rPr lang="en-US" sz="1100" baseline="0" dirty="0" err="1" smtClean="0"/>
                        <a:t>ie</a:t>
                      </a:r>
                      <a:r>
                        <a:rPr lang="en-US" sz="1100" baseline="0" dirty="0" smtClean="0"/>
                        <a:t>. </a:t>
                      </a:r>
                      <a:r>
                        <a:rPr lang="en-US" sz="1100" baseline="0" dirty="0" err="1" smtClean="0"/>
                        <a:t>TurnItIn.com</a:t>
                      </a:r>
                      <a:r>
                        <a:rPr lang="en-US" sz="1100" baseline="0" dirty="0" smtClean="0"/>
                        <a:t>/</a:t>
                      </a:r>
                      <a:r>
                        <a:rPr lang="en-US" sz="1100" baseline="0" dirty="0" err="1" smtClean="0"/>
                        <a:t>GoogleDoc</a:t>
                      </a:r>
                      <a:r>
                        <a:rPr lang="en-US" sz="1100" baseline="0" dirty="0" smtClean="0"/>
                        <a:t>/ printed)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="1" baseline="0" dirty="0" smtClean="0"/>
                        <a:t>2 forms of submission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dirty="0" smtClean="0"/>
                        <a:t>Meets</a:t>
                      </a:r>
                      <a:r>
                        <a:rPr lang="en-US" sz="1100" baseline="0" dirty="0" smtClean="0"/>
                        <a:t> all deadlines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aseline="0" dirty="0" smtClean="0"/>
                        <a:t>Submits work to correct forum (</a:t>
                      </a:r>
                      <a:r>
                        <a:rPr lang="en-US" sz="1100" baseline="0" dirty="0" err="1" smtClean="0"/>
                        <a:t>ie</a:t>
                      </a:r>
                      <a:r>
                        <a:rPr lang="en-US" sz="1100" baseline="0" dirty="0" smtClean="0"/>
                        <a:t>. </a:t>
                      </a:r>
                      <a:r>
                        <a:rPr lang="en-US" sz="1100" baseline="0" dirty="0" err="1" smtClean="0"/>
                        <a:t>TurnItIn.com</a:t>
                      </a:r>
                      <a:r>
                        <a:rPr lang="en-US" sz="1100" baseline="0" dirty="0" smtClean="0"/>
                        <a:t>/</a:t>
                      </a:r>
                      <a:r>
                        <a:rPr lang="en-US" sz="1100" baseline="0" dirty="0" err="1" smtClean="0"/>
                        <a:t>GoogleDoc</a:t>
                      </a:r>
                      <a:r>
                        <a:rPr lang="en-US" sz="1100" baseline="0" dirty="0" smtClean="0"/>
                        <a:t>/ printed)</a:t>
                      </a:r>
                    </a:p>
                    <a:p>
                      <a:endParaRPr lang="en-US" sz="1100" dirty="0"/>
                    </a:p>
                  </a:txBody>
                  <a:tcPr>
                    <a:solidFill>
                      <a:srgbClr val="FFE996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="1" baseline="0" dirty="0" smtClean="0"/>
                        <a:t>Misses deadline by 1 day, but communicates via email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aseline="0" dirty="0" smtClean="0"/>
                        <a:t>Submits work to correct forum (</a:t>
                      </a:r>
                      <a:r>
                        <a:rPr lang="en-US" sz="1100" baseline="0" dirty="0" err="1" smtClean="0"/>
                        <a:t>ie</a:t>
                      </a:r>
                      <a:r>
                        <a:rPr lang="en-US" sz="1100" baseline="0" dirty="0" smtClean="0"/>
                        <a:t>. </a:t>
                      </a:r>
                      <a:r>
                        <a:rPr lang="en-US" sz="1100" baseline="0" dirty="0" err="1" smtClean="0"/>
                        <a:t>TurnItIn.com</a:t>
                      </a:r>
                      <a:r>
                        <a:rPr lang="en-US" sz="1100" baseline="0" dirty="0" smtClean="0"/>
                        <a:t>/</a:t>
                      </a:r>
                      <a:r>
                        <a:rPr lang="en-US" sz="1100" baseline="0" dirty="0" err="1" smtClean="0"/>
                        <a:t>GoogleDoc</a:t>
                      </a:r>
                      <a:r>
                        <a:rPr lang="en-US" sz="1100" baseline="0" dirty="0" smtClean="0"/>
                        <a:t>/ printed)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="1" baseline="0" dirty="0" smtClean="0"/>
                        <a:t>Misses deadline by 2 days, but communicates via email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aseline="0" dirty="0" smtClean="0"/>
                        <a:t>Submits work to correct forum (</a:t>
                      </a:r>
                      <a:r>
                        <a:rPr lang="en-US" sz="1100" baseline="0" dirty="0" err="1" smtClean="0"/>
                        <a:t>ie</a:t>
                      </a:r>
                      <a:r>
                        <a:rPr lang="en-US" sz="1100" baseline="0" dirty="0" smtClean="0"/>
                        <a:t>. </a:t>
                      </a:r>
                      <a:r>
                        <a:rPr lang="en-US" sz="1100" baseline="0" dirty="0" err="1" smtClean="0"/>
                        <a:t>TurnItIn.com</a:t>
                      </a:r>
                      <a:r>
                        <a:rPr lang="en-US" sz="1100" baseline="0" dirty="0" smtClean="0"/>
                        <a:t>/</a:t>
                      </a:r>
                      <a:r>
                        <a:rPr lang="en-US" sz="1100" baseline="0" dirty="0" err="1" smtClean="0"/>
                        <a:t>GoogleDoc</a:t>
                      </a:r>
                      <a:r>
                        <a:rPr lang="en-US" sz="1100" baseline="0" dirty="0" smtClean="0"/>
                        <a:t>/ printed)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="1" baseline="0" dirty="0" smtClean="0"/>
                        <a:t>Misses deadline by 3 days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="1" baseline="0" dirty="0" smtClean="0"/>
                        <a:t>Does not communicate via email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aseline="0" dirty="0" smtClean="0"/>
                        <a:t>Does not submit work to correct forum (</a:t>
                      </a:r>
                      <a:r>
                        <a:rPr lang="en-US" sz="1100" baseline="0" dirty="0" err="1" smtClean="0"/>
                        <a:t>ie</a:t>
                      </a:r>
                      <a:r>
                        <a:rPr lang="en-US" sz="1100" baseline="0" dirty="0" smtClean="0"/>
                        <a:t>. </a:t>
                      </a:r>
                      <a:r>
                        <a:rPr lang="en-US" sz="1100" baseline="0" dirty="0" err="1" smtClean="0"/>
                        <a:t>TurnItIn.com</a:t>
                      </a:r>
                      <a:r>
                        <a:rPr lang="en-US" sz="1100" baseline="0" dirty="0" smtClean="0"/>
                        <a:t>/</a:t>
                      </a:r>
                      <a:r>
                        <a:rPr lang="en-US" sz="1100" baseline="0" dirty="0" err="1" smtClean="0"/>
                        <a:t>GoogleDoc</a:t>
                      </a:r>
                      <a:r>
                        <a:rPr lang="en-US" sz="1100" baseline="0" dirty="0" smtClean="0"/>
                        <a:t>/ printed)</a:t>
                      </a:r>
                    </a:p>
                  </a:txBody>
                  <a:tcPr/>
                </a:tc>
              </a:tr>
              <a:tr h="150080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HABITS</a:t>
                      </a:r>
                      <a:r>
                        <a:rPr lang="en-US" sz="1200" baseline="0" dirty="0" smtClean="0"/>
                        <a:t> OF MIND: </a:t>
                      </a:r>
                      <a:r>
                        <a:rPr lang="en-US" sz="1100" baseline="0" dirty="0" smtClean="0"/>
                        <a:t>COLLABORATION</a:t>
                      </a:r>
                      <a:endParaRPr lang="en-US" sz="11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dirty="0" smtClean="0"/>
                        <a:t>Makes all edits from feedback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100" b="1" dirty="0" smtClean="0"/>
                        <a:t>Works efficiently  to</a:t>
                      </a:r>
                      <a:r>
                        <a:rPr lang="en-US" sz="1100" b="1" baseline="0" dirty="0" smtClean="0"/>
                        <a:t> support others at table </a:t>
                      </a:r>
                      <a:r>
                        <a:rPr lang="en-US" sz="1100" b="1" baseline="0" dirty="0" smtClean="0"/>
                        <a:t>while maintaining focus</a:t>
                      </a:r>
                      <a:endParaRPr lang="en-US" sz="1100" b="1" baseline="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aseline="0" dirty="0" smtClean="0"/>
                        <a:t>Provides thorough and meaningful editing feedback to peers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dirty="0" smtClean="0"/>
                        <a:t>Makes </a:t>
                      </a:r>
                      <a:r>
                        <a:rPr lang="en-US" sz="1100" b="1" dirty="0" smtClean="0"/>
                        <a:t>all</a:t>
                      </a:r>
                      <a:r>
                        <a:rPr lang="en-US" sz="1100" dirty="0" smtClean="0"/>
                        <a:t> edits from feedback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dirty="0" smtClean="0"/>
                        <a:t>Works efficiently  to</a:t>
                      </a:r>
                      <a:r>
                        <a:rPr lang="en-US" sz="1100" baseline="0" dirty="0" smtClean="0"/>
                        <a:t> support others at table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aseline="0" dirty="0" smtClean="0"/>
                        <a:t>Provides </a:t>
                      </a:r>
                      <a:r>
                        <a:rPr lang="en-US" sz="1100" b="1" baseline="0" dirty="0" smtClean="0"/>
                        <a:t>much</a:t>
                      </a:r>
                      <a:r>
                        <a:rPr lang="en-US" sz="1100" baseline="0" dirty="0" smtClean="0"/>
                        <a:t> meaningful editing feedback to peers</a:t>
                      </a:r>
                    </a:p>
                  </a:txBody>
                  <a:tcPr>
                    <a:solidFill>
                      <a:srgbClr val="FFE996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dirty="0" smtClean="0"/>
                        <a:t>Makes </a:t>
                      </a:r>
                      <a:r>
                        <a:rPr lang="en-US" sz="1100" b="1" dirty="0" smtClean="0"/>
                        <a:t>most</a:t>
                      </a:r>
                      <a:r>
                        <a:rPr lang="en-US" sz="1100" dirty="0" smtClean="0"/>
                        <a:t> edits from feedback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dirty="0" smtClean="0"/>
                        <a:t>Works to</a:t>
                      </a:r>
                      <a:r>
                        <a:rPr lang="en-US" sz="1100" baseline="0" dirty="0" smtClean="0"/>
                        <a:t> support others at table,</a:t>
                      </a:r>
                      <a:r>
                        <a:rPr lang="en-US" sz="1100" b="1" baseline="0" dirty="0" smtClean="0"/>
                        <a:t> but needs some focus 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="1" baseline="0" dirty="0" smtClean="0"/>
                        <a:t>Provides editing </a:t>
                      </a:r>
                      <a:r>
                        <a:rPr lang="en-US" sz="1100" baseline="0" dirty="0" smtClean="0"/>
                        <a:t>feedback to peers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dirty="0" smtClean="0"/>
                        <a:t>Makes </a:t>
                      </a:r>
                      <a:r>
                        <a:rPr lang="en-US" sz="1100" b="1" dirty="0" smtClean="0"/>
                        <a:t>some</a:t>
                      </a:r>
                      <a:r>
                        <a:rPr lang="en-US" sz="1100" dirty="0" smtClean="0"/>
                        <a:t> edits from feedback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="1" dirty="0" smtClean="0"/>
                        <a:t>Does not </a:t>
                      </a:r>
                      <a:r>
                        <a:rPr lang="en-US" sz="1100" b="1" baseline="0" dirty="0" smtClean="0"/>
                        <a:t>support others at table and needs focus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="0" baseline="0" dirty="0" smtClean="0"/>
                        <a:t>Provides </a:t>
                      </a:r>
                      <a:r>
                        <a:rPr lang="en-US" sz="1100" b="1" baseline="0" dirty="0" smtClean="0"/>
                        <a:t>little</a:t>
                      </a:r>
                      <a:r>
                        <a:rPr lang="en-US" sz="1100" b="0" baseline="0" dirty="0" smtClean="0"/>
                        <a:t> editing </a:t>
                      </a:r>
                      <a:r>
                        <a:rPr lang="en-US" sz="1100" baseline="0" dirty="0" smtClean="0"/>
                        <a:t>feedback to peers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dirty="0" smtClean="0"/>
                        <a:t>Makes </a:t>
                      </a:r>
                      <a:r>
                        <a:rPr lang="en-US" sz="1100" b="1" dirty="0" smtClean="0"/>
                        <a:t>no </a:t>
                      </a:r>
                      <a:r>
                        <a:rPr lang="en-US" sz="1100" dirty="0" smtClean="0"/>
                        <a:t>edits from feedback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dirty="0" smtClean="0"/>
                        <a:t>Does not </a:t>
                      </a:r>
                      <a:r>
                        <a:rPr lang="en-US" sz="1100" baseline="0" dirty="0" smtClean="0"/>
                        <a:t>support others at table </a:t>
                      </a:r>
                      <a:r>
                        <a:rPr lang="en-US" sz="1100" b="1" baseline="0" dirty="0" smtClean="0"/>
                        <a:t>and is off task 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="0" baseline="0" dirty="0" smtClean="0"/>
                        <a:t>Provides </a:t>
                      </a:r>
                      <a:r>
                        <a:rPr lang="en-US" sz="1100" b="1" baseline="0" dirty="0" smtClean="0"/>
                        <a:t>no </a:t>
                      </a:r>
                      <a:r>
                        <a:rPr lang="en-US" sz="1100" b="0" baseline="0" dirty="0" smtClean="0"/>
                        <a:t>editing </a:t>
                      </a:r>
                      <a:r>
                        <a:rPr lang="en-US" sz="1100" baseline="0" dirty="0" smtClean="0"/>
                        <a:t>feedback to peers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</a:tr>
              <a:tr h="150080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HABITS OF MIND: QUALITY</a:t>
                      </a:r>
                      <a:endParaRPr lang="en-US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="1" dirty="0" smtClean="0"/>
                        <a:t>No format errors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dirty="0" smtClean="0"/>
                        <a:t>MLA formatted paper: heading, header, center title, double spaced</a:t>
                      </a:r>
                      <a:r>
                        <a:rPr lang="en-US" sz="1100" baseline="0" dirty="0" smtClean="0"/>
                        <a:t> body, Times 12 font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="1" baseline="0" dirty="0" smtClean="0"/>
                        <a:t>MLA Title page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1100" baseline="0" dirty="0" smtClean="0"/>
                        <a:t>(see Project Page on </a:t>
                      </a:r>
                      <a:r>
                        <a:rPr lang="en-US" sz="1100" baseline="0" dirty="0" err="1" smtClean="0"/>
                        <a:t>Weebly</a:t>
                      </a:r>
                      <a:r>
                        <a:rPr lang="en-US" sz="1100" baseline="0" dirty="0" smtClean="0"/>
                        <a:t>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="1" dirty="0" smtClean="0"/>
                        <a:t>No format errors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dirty="0" smtClean="0"/>
                        <a:t>MLA formatted paper: heading, header, center title, double spaced</a:t>
                      </a:r>
                      <a:r>
                        <a:rPr lang="en-US" sz="1100" baseline="0" dirty="0" smtClean="0"/>
                        <a:t> body, indented paragraphs, Times 12 font</a:t>
                      </a:r>
                    </a:p>
                  </a:txBody>
                  <a:tcPr>
                    <a:solidFill>
                      <a:srgbClr val="FFE996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="1" dirty="0" smtClean="0"/>
                        <a:t>1 format error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dirty="0" smtClean="0"/>
                        <a:t>MLA formatted paper: heading, header, center title, double spaced</a:t>
                      </a:r>
                      <a:r>
                        <a:rPr lang="en-US" sz="1100" baseline="0" dirty="0" smtClean="0"/>
                        <a:t> body, indented paragraphs, Times 12 font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="1" dirty="0" smtClean="0"/>
                        <a:t>2 format error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dirty="0" smtClean="0"/>
                        <a:t>MLA formatted paper: heading, header, center title, double spaced</a:t>
                      </a:r>
                      <a:r>
                        <a:rPr lang="en-US" sz="1100" baseline="0" dirty="0" smtClean="0"/>
                        <a:t> body, indented paragraphs, Times 12 font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="1" dirty="0" smtClean="0"/>
                        <a:t>3</a:t>
                      </a:r>
                      <a:r>
                        <a:rPr lang="en-US" sz="1100" b="1" baseline="0" dirty="0" smtClean="0"/>
                        <a:t> or more</a:t>
                      </a:r>
                      <a:r>
                        <a:rPr lang="en-US" sz="1100" b="1" dirty="0" smtClean="0"/>
                        <a:t> format error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dirty="0" smtClean="0"/>
                        <a:t>MLA formatted paper: heading, header, center title, double spaced</a:t>
                      </a:r>
                      <a:r>
                        <a:rPr lang="en-US" sz="1100" baseline="0" dirty="0" smtClean="0"/>
                        <a:t> body,  indented paragraphs, Times 12 font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253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784781"/>
              </p:ext>
            </p:extLst>
          </p:nvPr>
        </p:nvGraphicFramePr>
        <p:xfrm>
          <a:off x="152400" y="193830"/>
          <a:ext cx="8737230" cy="649878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1426"/>
                <a:gridCol w="1756799"/>
                <a:gridCol w="1555750"/>
                <a:gridCol w="1539875"/>
                <a:gridCol w="1619250"/>
                <a:gridCol w="1714130"/>
              </a:tblGrid>
              <a:tr h="44215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5: Rest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(Honors)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4: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smtClean="0">
                          <a:sym typeface="Wingdings"/>
                        </a:rPr>
                        <a:t>Reflect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3:</a:t>
                      </a:r>
                      <a:r>
                        <a:rPr lang="en-US" sz="1400" baseline="0" dirty="0" smtClean="0"/>
                        <a:t> Refine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2: Revise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1: Office Hours</a:t>
                      </a:r>
                      <a:endParaRPr lang="en-US" sz="1400" dirty="0"/>
                    </a:p>
                  </a:txBody>
                  <a:tcPr/>
                </a:tc>
              </a:tr>
              <a:tr h="117475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ESK 2: Word Choice</a:t>
                      </a:r>
                      <a:endParaRPr lang="en-US" sz="1400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dirty="0" smtClean="0"/>
                        <a:t>Effectively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="1" baseline="0" dirty="0" smtClean="0"/>
                        <a:t>employs 5 academic terms </a:t>
                      </a:r>
                      <a:r>
                        <a:rPr lang="en-US" sz="1000" baseline="0" dirty="0" smtClean="0"/>
                        <a:t>in commentary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baseline="0" dirty="0" smtClean="0"/>
                        <a:t>Terms are specific field domain terms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1000" i="1" baseline="0" dirty="0" smtClean="0"/>
                        <a:t>IE: medical field – “pediatrician” vs. doctor</a:t>
                      </a:r>
                      <a:endParaRPr lang="en-US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dirty="0" smtClean="0"/>
                        <a:t>Effectively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="1" baseline="0" dirty="0" smtClean="0"/>
                        <a:t>uses 4 academic terms </a:t>
                      </a:r>
                      <a:r>
                        <a:rPr lang="en-US" sz="1000" baseline="0" dirty="0" smtClean="0"/>
                        <a:t>in commentary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baseline="0" dirty="0" smtClean="0"/>
                        <a:t>Terms are specific to the field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b="1" baseline="0" dirty="0" smtClean="0"/>
                        <a:t>Uses 3 academic terms </a:t>
                      </a:r>
                      <a:r>
                        <a:rPr lang="en-US" sz="1000" baseline="0" dirty="0" smtClean="0"/>
                        <a:t>in commentary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baseline="0" dirty="0" smtClean="0"/>
                        <a:t>Terms are specific to the 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dirty="0" smtClean="0"/>
                        <a:t>Incorrectly </a:t>
                      </a:r>
                      <a:r>
                        <a:rPr lang="en-US" sz="1000" b="1" baseline="0" dirty="0" smtClean="0"/>
                        <a:t>employs 2 academic terms </a:t>
                      </a:r>
                      <a:r>
                        <a:rPr lang="en-US" sz="1000" baseline="0" dirty="0" smtClean="0"/>
                        <a:t>in commentary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baseline="0" dirty="0" smtClean="0"/>
                        <a:t>Terms are </a:t>
                      </a:r>
                      <a:r>
                        <a:rPr lang="en-US" sz="1000" b="1" baseline="0" dirty="0" smtClean="0"/>
                        <a:t>somewhat</a:t>
                      </a:r>
                      <a:r>
                        <a:rPr lang="en-US" sz="1000" baseline="0" dirty="0" smtClean="0"/>
                        <a:t> specific to the 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dirty="0" smtClean="0"/>
                        <a:t>Incorrectly </a:t>
                      </a:r>
                      <a:r>
                        <a:rPr lang="en-US" sz="1000" b="1" baseline="0" dirty="0" smtClean="0"/>
                        <a:t>employs 1-0 academic terms </a:t>
                      </a:r>
                      <a:r>
                        <a:rPr lang="en-US" sz="1000" baseline="0" dirty="0" smtClean="0"/>
                        <a:t>in commentary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baseline="0" dirty="0" smtClean="0"/>
                        <a:t>Term is </a:t>
                      </a:r>
                      <a:r>
                        <a:rPr lang="en-US" sz="1000" b="1" baseline="0" dirty="0" smtClean="0"/>
                        <a:t>not</a:t>
                      </a:r>
                      <a:r>
                        <a:rPr lang="en-US" sz="1000" baseline="0" dirty="0" smtClean="0"/>
                        <a:t> specific to the field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</a:tr>
              <a:tr h="1651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ESK 3: </a:t>
                      </a:r>
                    </a:p>
                    <a:p>
                      <a:pPr algn="ctr"/>
                      <a:r>
                        <a:rPr lang="en-US" sz="1400" b="1" dirty="0" smtClean="0"/>
                        <a:t>Thesis</a:t>
                      </a:r>
                      <a:endParaRPr lang="en-US" sz="1400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dirty="0" smtClean="0"/>
                        <a:t>Thesis</a:t>
                      </a:r>
                      <a:r>
                        <a:rPr lang="en-US" sz="1000" baseline="0" dirty="0" smtClean="0"/>
                        <a:t> includes the topic, opinion and reasons based on research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baseline="0" dirty="0" smtClean="0"/>
                        <a:t>Encourages HOW/WHY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baseline="0" dirty="0" smtClean="0"/>
                        <a:t>Debatable and impersonal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b="1" baseline="0" dirty="0" smtClean="0"/>
                        <a:t>Provokes consideration of larger human implications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dirty="0" smtClean="0"/>
                        <a:t>Thesis</a:t>
                      </a:r>
                      <a:r>
                        <a:rPr lang="en-US" sz="1000" baseline="0" dirty="0" smtClean="0"/>
                        <a:t> includes the topic, opinion and reasons based on research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baseline="0" dirty="0" smtClean="0"/>
                        <a:t>Encourages HOW/ WHY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baseline="0" dirty="0" smtClean="0"/>
                        <a:t>Debatable and impersonal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dirty="0" smtClean="0"/>
                        <a:t>Thesis</a:t>
                      </a:r>
                      <a:r>
                        <a:rPr lang="en-US" sz="1000" baseline="0" dirty="0" smtClean="0"/>
                        <a:t> includes</a:t>
                      </a:r>
                      <a:r>
                        <a:rPr lang="en-US" sz="1000" b="1" baseline="0" dirty="0" smtClean="0"/>
                        <a:t> </a:t>
                      </a:r>
                      <a:r>
                        <a:rPr lang="en-US" sz="1000" baseline="0" dirty="0" smtClean="0"/>
                        <a:t>the </a:t>
                      </a:r>
                      <a:r>
                        <a:rPr lang="en-US" sz="1000" b="1" baseline="0" dirty="0" smtClean="0"/>
                        <a:t>general </a:t>
                      </a:r>
                      <a:r>
                        <a:rPr lang="en-US" sz="1000" baseline="0" dirty="0" smtClean="0"/>
                        <a:t>topic, opinion and reasons based on research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b="1" baseline="0" dirty="0" smtClean="0"/>
                        <a:t>Generally </a:t>
                      </a:r>
                      <a:r>
                        <a:rPr lang="en-US" sz="1000" b="0" baseline="0" dirty="0" smtClean="0"/>
                        <a:t>e</a:t>
                      </a:r>
                      <a:r>
                        <a:rPr lang="en-US" sz="1000" baseline="0" dirty="0" smtClean="0"/>
                        <a:t>ncourages HOW/ WHY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b="1" baseline="0" dirty="0" smtClean="0"/>
                        <a:t>Debatable, but personal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dirty="0" smtClean="0"/>
                        <a:t>Thesis</a:t>
                      </a:r>
                      <a:r>
                        <a:rPr lang="en-US" sz="1000" baseline="0" dirty="0" smtClean="0"/>
                        <a:t> is </a:t>
                      </a:r>
                      <a:r>
                        <a:rPr lang="en-US" sz="1000" b="1" baseline="0" dirty="0" smtClean="0"/>
                        <a:t>missing one of of the following: </a:t>
                      </a:r>
                      <a:r>
                        <a:rPr lang="en-US" sz="1000" baseline="0" dirty="0" smtClean="0"/>
                        <a:t>the topic, opinion and reasons based on research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b="1" baseline="0" dirty="0" smtClean="0"/>
                        <a:t>Somewhat</a:t>
                      </a:r>
                      <a:r>
                        <a:rPr lang="en-US" sz="1000" baseline="0" dirty="0" smtClean="0"/>
                        <a:t> encourages HOW/ WHY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b="1" baseline="0" dirty="0" smtClean="0"/>
                        <a:t>Not-debatable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b="1" baseline="0" dirty="0" smtClean="0"/>
                        <a:t>Personal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b="1" dirty="0" smtClean="0"/>
                        <a:t>No Thesis </a:t>
                      </a:r>
                      <a:r>
                        <a:rPr lang="en-US" sz="1000" dirty="0" smtClean="0"/>
                        <a:t>or </a:t>
                      </a:r>
                      <a:r>
                        <a:rPr lang="en-US" sz="1000" b="1" baseline="0" dirty="0" smtClean="0"/>
                        <a:t>missing two or more of of the following: </a:t>
                      </a:r>
                      <a:r>
                        <a:rPr lang="en-US" sz="1000" baseline="0" dirty="0" smtClean="0"/>
                        <a:t>the topic, opinion and reasons based on research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b="1" baseline="0" dirty="0" smtClean="0"/>
                        <a:t>Does not </a:t>
                      </a:r>
                      <a:r>
                        <a:rPr lang="en-US" sz="1000" baseline="0" dirty="0" smtClean="0"/>
                        <a:t>encourage HOW/ WHY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b="1" baseline="0" dirty="0" smtClean="0"/>
                        <a:t>Not debatable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b="1" baseline="0" dirty="0" smtClean="0"/>
                        <a:t>Personal</a:t>
                      </a:r>
                    </a:p>
                  </a:txBody>
                  <a:tcPr/>
                </a:tc>
              </a:tr>
              <a:tr h="144462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ESK 5: </a:t>
                      </a:r>
                    </a:p>
                    <a:p>
                      <a:pPr algn="ctr"/>
                      <a:r>
                        <a:rPr lang="en-US" sz="1400" b="1" dirty="0" smtClean="0"/>
                        <a:t>Evidence</a:t>
                      </a:r>
                      <a:endParaRPr lang="en-US" sz="1400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dirty="0" smtClean="0"/>
                        <a:t>Integrates evidence</a:t>
                      </a:r>
                      <a:r>
                        <a:rPr lang="en-US" sz="1000" baseline="0" dirty="0" smtClean="0"/>
                        <a:t> that </a:t>
                      </a:r>
                      <a:r>
                        <a:rPr lang="en-US" sz="1000" b="1" baseline="0" dirty="0" smtClean="0"/>
                        <a:t>effectively</a:t>
                      </a:r>
                      <a:r>
                        <a:rPr lang="en-US" sz="1000" baseline="0" dirty="0" smtClean="0"/>
                        <a:t> supports the thesis. 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b="1" baseline="0" dirty="0" smtClean="0"/>
                        <a:t>Employs 2 pieces of evidence/ paragraph</a:t>
                      </a:r>
                      <a:endParaRPr lang="en-US" sz="1000" baseline="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baseline="0" dirty="0" smtClean="0"/>
                        <a:t>Uses 3 credible sources (1 non-</a:t>
                      </a:r>
                      <a:r>
                        <a:rPr lang="en-US" sz="1000" baseline="0" dirty="0" err="1" smtClean="0"/>
                        <a:t>NEWSela</a:t>
                      </a:r>
                      <a:r>
                        <a:rPr lang="en-US" sz="1000" baseline="0" dirty="0" smtClean="0"/>
                        <a:t> source)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baseline="0" dirty="0" smtClean="0"/>
                        <a:t>Uses </a:t>
                      </a:r>
                      <a:r>
                        <a:rPr lang="en-US" sz="1000" b="1" i="0" baseline="0" dirty="0" smtClean="0"/>
                        <a:t>Spicy</a:t>
                      </a:r>
                      <a:r>
                        <a:rPr lang="en-US" sz="1000" baseline="0" dirty="0" smtClean="0"/>
                        <a:t> lead-in’s and correct citations.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dirty="0" smtClean="0"/>
                        <a:t>Integrates evidence</a:t>
                      </a:r>
                      <a:r>
                        <a:rPr lang="en-US" sz="1000" baseline="0" dirty="0" smtClean="0"/>
                        <a:t> that </a:t>
                      </a:r>
                      <a:r>
                        <a:rPr lang="en-US" sz="1000" b="1" baseline="0" dirty="0" smtClean="0"/>
                        <a:t>strongly </a:t>
                      </a:r>
                      <a:r>
                        <a:rPr lang="en-US" sz="1000" baseline="0" dirty="0" smtClean="0"/>
                        <a:t>supports the thesis. 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b="1" baseline="0" dirty="0" smtClean="0"/>
                        <a:t>Uses 1 piece of evidence/ paragraph</a:t>
                      </a:r>
                      <a:endParaRPr lang="en-US" sz="1000" baseline="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baseline="0" dirty="0" smtClean="0"/>
                        <a:t>Uses 3 credible sources 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baseline="0" dirty="0" smtClean="0"/>
                        <a:t>Uses </a:t>
                      </a:r>
                      <a:r>
                        <a:rPr lang="en-US" sz="1000" b="1" baseline="0" dirty="0" smtClean="0"/>
                        <a:t>effective</a:t>
                      </a:r>
                      <a:r>
                        <a:rPr lang="en-US" sz="1000" baseline="0" dirty="0" smtClean="0"/>
                        <a:t> lead-in’s and correct citations.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dirty="0" smtClean="0"/>
                        <a:t>Integrates evidence</a:t>
                      </a:r>
                      <a:r>
                        <a:rPr lang="en-US" sz="1000" baseline="0" dirty="0" smtClean="0"/>
                        <a:t> that supports the thesis. 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b="1" baseline="0" dirty="0" smtClean="0"/>
                        <a:t>Uses 1 piece of evidence/paragraph</a:t>
                      </a:r>
                      <a:endParaRPr lang="en-US" sz="1000" baseline="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baseline="0" dirty="0" smtClean="0"/>
                        <a:t>Uses 3 credible sources 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baseline="0" dirty="0" smtClean="0"/>
                        <a:t>Uses lead-in’s, but </a:t>
                      </a:r>
                      <a:r>
                        <a:rPr lang="en-US" sz="1000" b="1" baseline="0" dirty="0" smtClean="0"/>
                        <a:t>incorrect</a:t>
                      </a:r>
                      <a:r>
                        <a:rPr lang="en-US" sz="1000" baseline="0" dirty="0" smtClean="0"/>
                        <a:t> citations.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dirty="0" smtClean="0"/>
                        <a:t>Integrates evidence</a:t>
                      </a:r>
                      <a:r>
                        <a:rPr lang="en-US" sz="1000" baseline="0" dirty="0" smtClean="0"/>
                        <a:t> that </a:t>
                      </a:r>
                      <a:r>
                        <a:rPr lang="en-US" sz="1000" b="1" baseline="0" dirty="0" smtClean="0"/>
                        <a:t>somewhat </a:t>
                      </a:r>
                      <a:r>
                        <a:rPr lang="en-US" sz="1000" baseline="0" dirty="0" smtClean="0"/>
                        <a:t>support the thesis. 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b="1" baseline="0" dirty="0" smtClean="0"/>
                        <a:t>Uses 1 piece of evidence/ paragraph</a:t>
                      </a:r>
                      <a:endParaRPr lang="en-US" sz="1000" baseline="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baseline="0" dirty="0" smtClean="0"/>
                        <a:t>Uses 3 credible sources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baseline="0" dirty="0" smtClean="0"/>
                        <a:t>Uses lead-in’s, but </a:t>
                      </a:r>
                      <a:r>
                        <a:rPr lang="en-US" sz="1000" b="1" baseline="0" dirty="0" smtClean="0"/>
                        <a:t>incorrect</a:t>
                      </a:r>
                      <a:r>
                        <a:rPr lang="en-US" sz="1000" baseline="0" dirty="0" smtClean="0"/>
                        <a:t> citations. 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dirty="0" smtClean="0"/>
                        <a:t>Integrates evidence</a:t>
                      </a:r>
                      <a:r>
                        <a:rPr lang="en-US" sz="1000" baseline="0" dirty="0" smtClean="0"/>
                        <a:t> that </a:t>
                      </a:r>
                      <a:r>
                        <a:rPr lang="en-US" sz="1000" b="1" baseline="0" dirty="0" smtClean="0"/>
                        <a:t>does not </a:t>
                      </a:r>
                      <a:r>
                        <a:rPr lang="en-US" sz="1000" baseline="0" dirty="0" smtClean="0"/>
                        <a:t>support the thesis. 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b="1" baseline="0" dirty="0" smtClean="0"/>
                        <a:t>Uses 1-0 piece of evidence/ paragraph</a:t>
                      </a:r>
                      <a:endParaRPr lang="en-US" sz="1000" baseline="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baseline="0" dirty="0" smtClean="0"/>
                        <a:t>Uses non-credible sources (</a:t>
                      </a:r>
                      <a:r>
                        <a:rPr lang="en-US" sz="1000" baseline="0" dirty="0" err="1" smtClean="0"/>
                        <a:t>ie</a:t>
                      </a:r>
                      <a:r>
                        <a:rPr lang="en-US" sz="1000" baseline="0" dirty="0" smtClean="0"/>
                        <a:t>. Wikipedia)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baseline="0" dirty="0" smtClean="0"/>
                        <a:t>Uses </a:t>
                      </a:r>
                      <a:r>
                        <a:rPr lang="en-US" sz="1000" b="1" baseline="0" dirty="0" smtClean="0"/>
                        <a:t>NO</a:t>
                      </a:r>
                      <a:r>
                        <a:rPr lang="en-US" sz="1000" baseline="0" dirty="0" smtClean="0"/>
                        <a:t> lead-in’s, but </a:t>
                      </a:r>
                      <a:r>
                        <a:rPr lang="en-US" sz="1000" b="1" baseline="0" dirty="0" smtClean="0"/>
                        <a:t>incorrect</a:t>
                      </a:r>
                      <a:r>
                        <a:rPr lang="en-US" sz="1000" baseline="0" dirty="0" smtClean="0"/>
                        <a:t> citations. 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</a:tr>
              <a:tr h="125844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ESK 6: Commentary</a:t>
                      </a:r>
                      <a:endParaRPr lang="en-US" sz="1400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dirty="0" smtClean="0"/>
                        <a:t>“Mean”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="1" baseline="0" dirty="0" smtClean="0"/>
                        <a:t>e</a:t>
                      </a:r>
                      <a:r>
                        <a:rPr lang="en-US" sz="1000" b="1" dirty="0" smtClean="0"/>
                        <a:t>ffectively</a:t>
                      </a:r>
                      <a:r>
                        <a:rPr lang="en-US" sz="1000" baseline="0" dirty="0" smtClean="0"/>
                        <a:t> paraphrases the evidence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baseline="0" dirty="0" smtClean="0"/>
                        <a:t>“Matter” connects the evidence to the thesis making strong </a:t>
                      </a:r>
                      <a:r>
                        <a:rPr lang="en-US" sz="1000" b="1" baseline="0" dirty="0" smtClean="0"/>
                        <a:t>inferences</a:t>
                      </a:r>
                      <a:r>
                        <a:rPr lang="en-US" sz="1000" baseline="0" dirty="0" smtClean="0"/>
                        <a:t>.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baseline="0" dirty="0" smtClean="0"/>
                        <a:t>Does not use “This means” or “This matters” 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dirty="0" smtClean="0"/>
                        <a:t>“Mean”</a:t>
                      </a:r>
                      <a:r>
                        <a:rPr lang="en-US" sz="1000" baseline="0" dirty="0" smtClean="0"/>
                        <a:t> paraphrases the evidence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baseline="0" dirty="0" smtClean="0"/>
                        <a:t>“Matter” connects the evidence to the thesis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baseline="0" dirty="0" smtClean="0"/>
                        <a:t>Uses starters other than “This means” or “This matters” </a:t>
                      </a:r>
                      <a:endParaRPr lang="en-US" sz="1000" dirty="0" smtClean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dirty="0" smtClean="0"/>
                        <a:t>“Mean”</a:t>
                      </a:r>
                      <a:r>
                        <a:rPr lang="en-US" sz="1000" baseline="0" dirty="0" smtClean="0"/>
                        <a:t> summarizes the evidence, </a:t>
                      </a:r>
                      <a:r>
                        <a:rPr lang="en-US" sz="1000" b="1" baseline="0" dirty="0" smtClean="0"/>
                        <a:t>but is general</a:t>
                      </a:r>
                      <a:endParaRPr lang="en-US" sz="1000" baseline="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baseline="0" dirty="0" smtClean="0"/>
                        <a:t>“Matter” </a:t>
                      </a:r>
                      <a:r>
                        <a:rPr lang="en-US" sz="1000" b="1" baseline="0" dirty="0" smtClean="0"/>
                        <a:t>vaguely</a:t>
                      </a:r>
                      <a:r>
                        <a:rPr lang="en-US" sz="1000" baseline="0" dirty="0" smtClean="0"/>
                        <a:t> connects the evidence to the thesis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baseline="0" dirty="0" smtClean="0"/>
                        <a:t>Uses “This means” or “This matters” 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dirty="0" smtClean="0"/>
                        <a:t>“Mean”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="1" baseline="0" dirty="0" smtClean="0"/>
                        <a:t>somewhat</a:t>
                      </a:r>
                      <a:r>
                        <a:rPr lang="en-US" sz="1000" baseline="0" dirty="0" smtClean="0"/>
                        <a:t> summarizes the evidence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baseline="0" dirty="0" smtClean="0"/>
                        <a:t> “Matter” </a:t>
                      </a:r>
                      <a:r>
                        <a:rPr lang="en-US" sz="1000" b="1" baseline="0" dirty="0" smtClean="0"/>
                        <a:t>does not </a:t>
                      </a:r>
                      <a:r>
                        <a:rPr lang="en-US" sz="1000" baseline="0" dirty="0" smtClean="0"/>
                        <a:t>connect the evidence to the thesis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baseline="0" dirty="0" smtClean="0"/>
                        <a:t>Uses “This means” or “This matters” </a:t>
                      </a:r>
                      <a:endParaRPr lang="en-US" sz="1000" dirty="0" smtClean="0"/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b="1" dirty="0" smtClean="0"/>
                        <a:t>No commentary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dirty="0" smtClean="0"/>
                        <a:t>“Mean”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="1" baseline="0" dirty="0" smtClean="0"/>
                        <a:t>does not </a:t>
                      </a:r>
                      <a:r>
                        <a:rPr lang="en-US" sz="1000" baseline="0" dirty="0" smtClean="0"/>
                        <a:t>summarize the evidence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baseline="0" dirty="0" smtClean="0"/>
                        <a:t> “Matter” </a:t>
                      </a:r>
                      <a:r>
                        <a:rPr lang="en-US" sz="1000" b="1" baseline="0" dirty="0" smtClean="0"/>
                        <a:t>does not </a:t>
                      </a:r>
                      <a:r>
                        <a:rPr lang="en-US" sz="1000" baseline="0" dirty="0" smtClean="0"/>
                        <a:t>connect the evidence to the thesis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baseline="0" dirty="0" smtClean="0"/>
                        <a:t>Uses “This means” or “This matters” </a:t>
                      </a:r>
                      <a:endParaRPr lang="en-US" sz="10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055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NEWSELA.com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1) Choose an article of interest that has a QUIZ</a:t>
            </a:r>
          </a:p>
          <a:p>
            <a:r>
              <a:rPr lang="en-US" dirty="0" smtClean="0"/>
              <a:t>2) Select a Level </a:t>
            </a:r>
          </a:p>
          <a:p>
            <a:r>
              <a:rPr lang="en-US" dirty="0" smtClean="0"/>
              <a:t>3) Annotate: Make notes in the margins</a:t>
            </a:r>
          </a:p>
          <a:p>
            <a:r>
              <a:rPr lang="en-US" dirty="0"/>
              <a:t>	</a:t>
            </a:r>
            <a:r>
              <a:rPr lang="en-US" sz="3600" dirty="0" smtClean="0"/>
              <a:t>1) </a:t>
            </a:r>
            <a:r>
              <a:rPr lang="en-US" sz="3600" dirty="0" smtClean="0">
                <a:solidFill>
                  <a:schemeClr val="accent2"/>
                </a:solidFill>
              </a:rPr>
              <a:t>Summary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2) </a:t>
            </a:r>
            <a:r>
              <a:rPr lang="en-US" sz="3600" dirty="0" smtClean="0">
                <a:solidFill>
                  <a:srgbClr val="008000"/>
                </a:solidFill>
              </a:rPr>
              <a:t>Connections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3) </a:t>
            </a:r>
            <a:r>
              <a:rPr lang="en-US" sz="3600" dirty="0" smtClean="0">
                <a:solidFill>
                  <a:srgbClr val="660066"/>
                </a:solidFill>
              </a:rPr>
              <a:t>Questions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4) </a:t>
            </a:r>
            <a:r>
              <a:rPr lang="en-US" sz="3600" dirty="0" smtClean="0">
                <a:solidFill>
                  <a:srgbClr val="FF0000"/>
                </a:solidFill>
              </a:rPr>
              <a:t>Predictions</a:t>
            </a:r>
          </a:p>
          <a:p>
            <a:r>
              <a:rPr lang="en-US" dirty="0" smtClean="0"/>
              <a:t>4) Article Summary</a:t>
            </a:r>
          </a:p>
          <a:p>
            <a:r>
              <a:rPr lang="en-US" dirty="0" smtClean="0"/>
              <a:t>5) Quiz</a:t>
            </a:r>
          </a:p>
          <a:p>
            <a:r>
              <a:rPr lang="en-US" dirty="0" smtClean="0"/>
              <a:t>6) PONDER: Is it ethical for the US to fight a war without having to be on the ground in the Middle East?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2543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1) Asking 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sz="3200" dirty="0" smtClean="0"/>
              <a:t> HOW or WHY Questions</a:t>
            </a:r>
          </a:p>
          <a:p>
            <a:pPr marL="342900" indent="-342900">
              <a:buFont typeface="Wingdings" charset="2"/>
              <a:buChar char="q"/>
            </a:pPr>
            <a:r>
              <a:rPr lang="en-US" sz="3200" dirty="0"/>
              <a:t> </a:t>
            </a:r>
            <a:r>
              <a:rPr lang="en-US" sz="3200" dirty="0" smtClean="0"/>
              <a:t>Cannot be answered Yes or No</a:t>
            </a:r>
          </a:p>
          <a:p>
            <a:pPr marL="342900" indent="-342900">
              <a:buFont typeface="Wingdings" charset="2"/>
              <a:buChar char="q"/>
            </a:pPr>
            <a:r>
              <a:rPr lang="en-US" sz="3200" dirty="0"/>
              <a:t> </a:t>
            </a:r>
            <a:r>
              <a:rPr lang="en-US" sz="3200" dirty="0" smtClean="0"/>
              <a:t>Impersonal and Debatable</a:t>
            </a:r>
          </a:p>
          <a:p>
            <a:endParaRPr lang="en-US" sz="3200" dirty="0" smtClean="0"/>
          </a:p>
          <a:p>
            <a:pPr marL="342900" indent="-342900">
              <a:buFont typeface="Wingdings" charset="2"/>
              <a:buChar char="q"/>
            </a:pPr>
            <a:r>
              <a:rPr lang="en-US" sz="3200" dirty="0"/>
              <a:t> </a:t>
            </a:r>
            <a:r>
              <a:rPr lang="en-US" sz="3200" dirty="0" smtClean="0"/>
              <a:t>Examples</a:t>
            </a:r>
          </a:p>
          <a:p>
            <a:pPr marL="800100" lvl="1" indent="-342900">
              <a:buFont typeface="Wingdings" charset="2"/>
              <a:buChar char="q"/>
            </a:pPr>
            <a:r>
              <a:rPr lang="en-US" sz="3200" i="1" dirty="0" smtClean="0"/>
              <a:t> </a:t>
            </a:r>
            <a:r>
              <a:rPr lang="en-US" sz="3200" i="1" u="sng" dirty="0" smtClean="0"/>
              <a:t>How</a:t>
            </a:r>
            <a:r>
              <a:rPr lang="en-US" sz="3200" dirty="0" smtClean="0"/>
              <a:t> does racism play out in the NBA?</a:t>
            </a:r>
          </a:p>
          <a:p>
            <a:pPr marL="800100" lvl="1" indent="-342900">
              <a:buFont typeface="Wingdings" charset="2"/>
              <a:buChar char="q"/>
            </a:pPr>
            <a:r>
              <a:rPr lang="en-US" sz="3200" i="1" dirty="0"/>
              <a:t> </a:t>
            </a:r>
            <a:r>
              <a:rPr lang="en-US" sz="3200" i="1" u="sng" dirty="0" smtClean="0"/>
              <a:t>Why</a:t>
            </a:r>
            <a:r>
              <a:rPr lang="en-US" sz="3200" dirty="0" smtClean="0"/>
              <a:t> is the United States involved in  the war in Iraq?</a:t>
            </a:r>
          </a:p>
        </p:txBody>
      </p:sp>
    </p:spTree>
    <p:extLst>
      <p:ext uri="{BB962C8B-B14F-4D97-AF65-F5344CB8AC3E}">
        <p14:creationId xmlns:p14="http://schemas.microsoft.com/office/powerpoint/2010/main" val="2028943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Good or bad research question?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965" y="1752600"/>
            <a:ext cx="8684869" cy="4802936"/>
          </a:xfrm>
        </p:spPr>
        <p:txBody>
          <a:bodyPr>
            <a:normAutofit fontScale="77500" lnSpcReduction="20000"/>
          </a:bodyPr>
          <a:lstStyle/>
          <a:p>
            <a:r>
              <a:rPr lang="en-US" sz="2800" u="sng" dirty="0" smtClean="0"/>
              <a:t>Directions</a:t>
            </a:r>
            <a:r>
              <a:rPr lang="en-US" sz="2800" dirty="0" smtClean="0"/>
              <a:t>: 1) Check the questions that are good research questions and explain why. 2) Then, </a:t>
            </a:r>
            <a:r>
              <a:rPr lang="en-US" sz="2800" dirty="0"/>
              <a:t>r</a:t>
            </a:r>
            <a:r>
              <a:rPr lang="en-US" sz="2800" dirty="0" smtClean="0"/>
              <a:t>ewrite any that are not good questions. </a:t>
            </a:r>
          </a:p>
          <a:p>
            <a:endParaRPr lang="en-US" sz="2800" dirty="0" smtClean="0"/>
          </a:p>
          <a:p>
            <a:pPr marL="457200" indent="-457200">
              <a:buFont typeface="Wingdings" charset="2"/>
              <a:buChar char="q"/>
            </a:pPr>
            <a:r>
              <a:rPr lang="en-US" sz="2800" dirty="0" smtClean="0"/>
              <a:t>How do the Laker’s select their players?</a:t>
            </a:r>
          </a:p>
          <a:p>
            <a:r>
              <a:rPr lang="en-US" sz="2800" dirty="0" smtClean="0"/>
              <a:t>	_______________________________________________</a:t>
            </a:r>
          </a:p>
          <a:p>
            <a:pPr marL="457200" indent="-457200">
              <a:buFont typeface="Wingdings" charset="2"/>
              <a:buChar char="q"/>
            </a:pPr>
            <a:r>
              <a:rPr lang="en-US" sz="2800" dirty="0" smtClean="0"/>
              <a:t>Should I wear shoes in the rain?</a:t>
            </a:r>
          </a:p>
          <a:p>
            <a:r>
              <a:rPr lang="en-US" sz="2800" dirty="0" smtClean="0"/>
              <a:t>	_______________________________________________</a:t>
            </a:r>
          </a:p>
          <a:p>
            <a:pPr marL="457200" indent="-457200">
              <a:buFont typeface="Wingdings" charset="2"/>
              <a:buChar char="q"/>
            </a:pPr>
            <a:r>
              <a:rPr lang="en-US" sz="2800" dirty="0" smtClean="0"/>
              <a:t>Why are there so many homeless people in the California? </a:t>
            </a:r>
          </a:p>
          <a:p>
            <a:r>
              <a:rPr lang="en-US" sz="2800" dirty="0" smtClean="0"/>
              <a:t>	_______________________________________________</a:t>
            </a:r>
          </a:p>
          <a:p>
            <a:pPr marL="457200" indent="-457200">
              <a:buFont typeface="Wingdings" charset="2"/>
              <a:buChar char="q"/>
            </a:pPr>
            <a:r>
              <a:rPr lang="en-US" sz="2800" dirty="0" smtClean="0"/>
              <a:t>Do girls have an unfair advantage in the education system? </a:t>
            </a:r>
          </a:p>
          <a:p>
            <a:r>
              <a:rPr lang="en-US" sz="2800" dirty="0" smtClean="0"/>
              <a:t>	_______________________________________________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854622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a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38868" cy="483725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From </a:t>
            </a:r>
            <a:r>
              <a:rPr lang="en-US" sz="2800" dirty="0" err="1" smtClean="0"/>
              <a:t>NEWSELA.com</a:t>
            </a:r>
            <a:r>
              <a:rPr lang="en-US" sz="2800" dirty="0" smtClean="0"/>
              <a:t>, select a top of interest.</a:t>
            </a:r>
          </a:p>
          <a:p>
            <a:pPr marL="514350" indent="-514350">
              <a:buAutoNum type="arabicPeriod"/>
            </a:pPr>
            <a:endParaRPr lang="en-US" sz="2800" dirty="0"/>
          </a:p>
          <a:p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Click on the tab and look at some of the articles for inspiration/possible research sources. 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Write a HOW or WHY Research Question:</a:t>
            </a:r>
            <a:endParaRPr lang="en-US" sz="2800" dirty="0"/>
          </a:p>
          <a:p>
            <a:pPr>
              <a:lnSpc>
                <a:spcPct val="160000"/>
              </a:lnSpc>
            </a:pPr>
            <a:r>
              <a:rPr lang="en-US" sz="2800" dirty="0" smtClean="0"/>
              <a:t>____________________________________________________________________________________ </a:t>
            </a:r>
            <a:endParaRPr lang="en-US" sz="2800" dirty="0"/>
          </a:p>
        </p:txBody>
      </p:sp>
      <p:pic>
        <p:nvPicPr>
          <p:cNvPr id="5" name="Picture 4" descr="Screen Shot 2015-02-26 at 7.52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0984"/>
            <a:ext cx="9144000" cy="105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03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7940</TotalTime>
  <Words>2226</Words>
  <Application>Microsoft Macintosh PowerPoint</Application>
  <PresentationFormat>On-screen Show (4:3)</PresentationFormat>
  <Paragraphs>349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Essential</vt:lpstr>
      <vt:lpstr>Reading and Writing Research</vt:lpstr>
      <vt:lpstr>Prompt (4 pts)</vt:lpstr>
      <vt:lpstr>HONORS Prompt (5 pts)</vt:lpstr>
      <vt:lpstr>RUBRIC</vt:lpstr>
      <vt:lpstr>PowerPoint Presentation</vt:lpstr>
      <vt:lpstr>NEWSELA.com</vt:lpstr>
      <vt:lpstr>1) Asking Research Questions</vt:lpstr>
      <vt:lpstr>Good or bad research question?</vt:lpstr>
      <vt:lpstr>Develop a question</vt:lpstr>
      <vt:lpstr>2) Evaluating Research evidence</vt:lpstr>
      <vt:lpstr>PowerPoint Presentation</vt:lpstr>
      <vt:lpstr>PowerPoint Presentation</vt:lpstr>
      <vt:lpstr>PowerPoint Presentation</vt:lpstr>
      <vt:lpstr>FIELD TERMS: ________</vt:lpstr>
      <vt:lpstr>3) Answering the Research Question: THesis</vt:lpstr>
      <vt:lpstr>3) Answering the Research Question: Conclusion</vt:lpstr>
      <vt:lpstr>4) Outling</vt:lpstr>
      <vt:lpstr>5) Integrating Quotes: lead-ins</vt:lpstr>
      <vt:lpstr>5) Integrating Quotes: citations</vt:lpstr>
      <vt:lpstr>6) Writing up the Body of Research</vt:lpstr>
      <vt:lpstr>6) HONORS: Writing up the Body of Research</vt:lpstr>
      <vt:lpstr>7) Refine Your writing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and Writing Research</dc:title>
  <dc:creator>Reyanna Vance</dc:creator>
  <cp:lastModifiedBy>Reyanna Vance</cp:lastModifiedBy>
  <cp:revision>42</cp:revision>
  <cp:lastPrinted>2015-03-11T18:13:50Z</cp:lastPrinted>
  <dcterms:created xsi:type="dcterms:W3CDTF">2015-02-27T03:22:24Z</dcterms:created>
  <dcterms:modified xsi:type="dcterms:W3CDTF">2015-03-16T21:14:40Z</dcterms:modified>
</cp:coreProperties>
</file>