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snapToGrid="0">
      <p:cViewPr varScale="1">
        <p:scale>
          <a:sx n="90" d="100"/>
          <a:sy n="90" d="100"/>
        </p:scale>
        <p:origin x="43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3/30/2017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3/30/2017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3/30/2017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3/30/2017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3/30/2017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3/30/2017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3/30/2017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3/30/2017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11671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Example	</a:t>
            </a:r>
          </a:p>
        </p:txBody>
      </p:sp>
      <p:sp>
        <p:nvSpPr>
          <p:cNvPr id="3" name="Content Placeholder 2"/>
          <p:cNvSpPr>
            <a:spLocks noGrp="1"/>
          </p:cNvSpPr>
          <p:nvPr>
            <p:ph idx="1"/>
          </p:nvPr>
        </p:nvSpPr>
        <p:spPr/>
        <p:txBody>
          <a:bodyPr>
            <a:normAutofit/>
          </a:bodyPr>
          <a:lstStyle/>
          <a:p>
            <a:r>
              <a:rPr lang="en-US" sz="3500" dirty="0"/>
              <a:t> What does the plaque include?</a:t>
            </a:r>
          </a:p>
          <a:p>
            <a:r>
              <a:rPr lang="en-US" sz="3500" dirty="0"/>
              <a:t> Is the plaque effective?</a:t>
            </a:r>
          </a:p>
          <a:p>
            <a:r>
              <a:rPr lang="en-US" sz="3500" dirty="0"/>
              <a:t> What needs to be added?</a:t>
            </a:r>
          </a:p>
          <a:p>
            <a:r>
              <a:rPr lang="en-US" sz="3500" dirty="0"/>
              <a:t> Should anything be deleted?    </a:t>
            </a:r>
          </a:p>
        </p:txBody>
      </p:sp>
    </p:spTree>
    <p:extLst>
      <p:ext uri="{BB962C8B-B14F-4D97-AF65-F5344CB8AC3E}">
        <p14:creationId xmlns:p14="http://schemas.microsoft.com/office/powerpoint/2010/main" val="3090628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 name="Picture 4" descr="Related image"/>
          <p:cNvPicPr/>
          <p:nvPr/>
        </p:nvPicPr>
        <p:blipFill>
          <a:blip r:embed="rId2">
            <a:extLst>
              <a:ext uri="{28A0092B-C50C-407E-A947-70E740481C1C}">
                <a14:useLocalDpi xmlns:a14="http://schemas.microsoft.com/office/drawing/2010/main" val="0"/>
              </a:ext>
            </a:extLst>
          </a:blip>
          <a:srcRect/>
          <a:stretch>
            <a:fillRect/>
          </a:stretch>
        </p:blipFill>
        <p:spPr bwMode="auto">
          <a:xfrm>
            <a:off x="1069849" y="0"/>
            <a:ext cx="9902952" cy="6857999"/>
          </a:xfrm>
          <a:prstGeom prst="rect">
            <a:avLst/>
          </a:prstGeom>
          <a:noFill/>
          <a:ln>
            <a:noFill/>
          </a:ln>
        </p:spPr>
      </p:pic>
    </p:spTree>
    <p:extLst>
      <p:ext uri="{BB962C8B-B14F-4D97-AF65-F5344CB8AC3E}">
        <p14:creationId xmlns:p14="http://schemas.microsoft.com/office/powerpoint/2010/main" val="2272248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Related image"/>
          <p:cNvPicPr/>
          <p:nvPr/>
        </p:nvPicPr>
        <p:blipFill>
          <a:blip r:embed="rId2">
            <a:extLst>
              <a:ext uri="{28A0092B-C50C-407E-A947-70E740481C1C}">
                <a14:useLocalDpi xmlns:a14="http://schemas.microsoft.com/office/drawing/2010/main" val="0"/>
              </a:ext>
            </a:extLst>
          </a:blip>
          <a:srcRect/>
          <a:stretch>
            <a:fillRect/>
          </a:stretch>
        </p:blipFill>
        <p:spPr bwMode="auto">
          <a:xfrm>
            <a:off x="1255363" y="0"/>
            <a:ext cx="9732936" cy="6840642"/>
          </a:xfrm>
          <a:prstGeom prst="rect">
            <a:avLst/>
          </a:prstGeom>
          <a:noFill/>
          <a:ln>
            <a:noFill/>
          </a:ln>
        </p:spPr>
      </p:pic>
    </p:spTree>
    <p:extLst>
      <p:ext uri="{BB962C8B-B14F-4D97-AF65-F5344CB8AC3E}">
        <p14:creationId xmlns:p14="http://schemas.microsoft.com/office/powerpoint/2010/main" val="367402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05326" y="-24064"/>
          <a:ext cx="10876548" cy="7038213"/>
        </p:xfrm>
        <a:graphic>
          <a:graphicData uri="http://schemas.openxmlformats.org/drawingml/2006/table">
            <a:tbl>
              <a:tblPr firstRow="1" firstCol="1" bandRow="1">
                <a:tableStyleId>{5C22544A-7EE6-4342-B048-85BDC9FD1C3A}</a:tableStyleId>
              </a:tblPr>
              <a:tblGrid>
                <a:gridCol w="3448662">
                  <a:extLst>
                    <a:ext uri="{9D8B030D-6E8A-4147-A177-3AD203B41FA5}">
                      <a16:colId xmlns:a16="http://schemas.microsoft.com/office/drawing/2014/main" val="356379037"/>
                    </a:ext>
                  </a:extLst>
                </a:gridCol>
                <a:gridCol w="7427886">
                  <a:extLst>
                    <a:ext uri="{9D8B030D-6E8A-4147-A177-3AD203B41FA5}">
                      <a16:colId xmlns:a16="http://schemas.microsoft.com/office/drawing/2014/main" val="1376065813"/>
                    </a:ext>
                  </a:extLst>
                </a:gridCol>
              </a:tblGrid>
              <a:tr h="6386401">
                <a:tc>
                  <a:txBody>
                    <a:bodyPr/>
                    <a:lstStyle/>
                    <a:p>
                      <a:pPr marL="0" marR="0">
                        <a:lnSpc>
                          <a:spcPct val="107000"/>
                        </a:lnSpc>
                        <a:spcBef>
                          <a:spcPts val="0"/>
                        </a:spcBef>
                        <a:spcAft>
                          <a:spcPts val="0"/>
                        </a:spcAft>
                      </a:pPr>
                      <a:r>
                        <a:rPr lang="en-US" sz="800" dirty="0">
                          <a:solidFill>
                            <a:schemeClr val="tx1"/>
                          </a:solidFill>
                          <a:effectLst/>
                          <a:latin typeface="Calibri" panose="020F0502020204030204" pitchFamily="34" charset="0"/>
                        </a:rPr>
                        <a:t> </a:t>
                      </a:r>
                    </a:p>
                    <a:p>
                      <a:pPr marL="0" marR="0">
                        <a:lnSpc>
                          <a:spcPct val="107000"/>
                        </a:lnSpc>
                        <a:spcBef>
                          <a:spcPts val="0"/>
                        </a:spcBef>
                        <a:spcAft>
                          <a:spcPts val="0"/>
                        </a:spcAft>
                      </a:pPr>
                      <a:r>
                        <a:rPr lang="en-US" sz="2200" b="1" i="1" dirty="0">
                          <a:solidFill>
                            <a:schemeClr val="tx1"/>
                          </a:solidFill>
                          <a:effectLst/>
                          <a:latin typeface="Calibri" panose="020F0502020204030204" pitchFamily="34" charset="0"/>
                        </a:rPr>
                        <a:t>Reimagination Station</a:t>
                      </a:r>
                    </a:p>
                    <a:p>
                      <a:pPr marL="0" marR="0">
                        <a:lnSpc>
                          <a:spcPct val="107000"/>
                        </a:lnSpc>
                        <a:spcBef>
                          <a:spcPts val="0"/>
                        </a:spcBef>
                        <a:spcAft>
                          <a:spcPts val="0"/>
                        </a:spcAft>
                      </a:pPr>
                      <a:r>
                        <a:rPr lang="en-US" sz="1800" dirty="0">
                          <a:solidFill>
                            <a:schemeClr val="tx1"/>
                          </a:solidFill>
                          <a:effectLst/>
                          <a:latin typeface="Calibri" panose="020F0502020204030204" pitchFamily="34" charset="0"/>
                        </a:rPr>
                        <a:t> </a:t>
                      </a:r>
                    </a:p>
                    <a:p>
                      <a:pPr marL="0" marR="0">
                        <a:lnSpc>
                          <a:spcPct val="107000"/>
                        </a:lnSpc>
                        <a:spcBef>
                          <a:spcPts val="0"/>
                        </a:spcBef>
                        <a:spcAft>
                          <a:spcPts val="0"/>
                        </a:spcAft>
                      </a:pPr>
                      <a:r>
                        <a:rPr lang="en-US" sz="1800" b="0" dirty="0">
                          <a:solidFill>
                            <a:schemeClr val="tx1"/>
                          </a:solidFill>
                          <a:effectLst/>
                          <a:latin typeface="Calibri" panose="020F0502020204030204" pitchFamily="34" charset="0"/>
                        </a:rPr>
                        <a:t>Hawthorne, CA, March 2016</a:t>
                      </a:r>
                    </a:p>
                    <a:p>
                      <a:pPr marL="0" marR="0">
                        <a:lnSpc>
                          <a:spcPct val="107000"/>
                        </a:lnSpc>
                        <a:spcBef>
                          <a:spcPts val="0"/>
                        </a:spcBef>
                        <a:spcAft>
                          <a:spcPts val="0"/>
                        </a:spcAft>
                      </a:pPr>
                      <a:r>
                        <a:rPr lang="en-US" sz="1800" b="0" dirty="0">
                          <a:solidFill>
                            <a:schemeClr val="tx1"/>
                          </a:solidFill>
                          <a:effectLst/>
                          <a:latin typeface="Calibri" panose="020F0502020204030204" pitchFamily="34" charset="0"/>
                        </a:rPr>
                        <a:t> </a:t>
                      </a:r>
                    </a:p>
                    <a:p>
                      <a:pPr marL="0" marR="0">
                        <a:lnSpc>
                          <a:spcPct val="107000"/>
                        </a:lnSpc>
                        <a:spcBef>
                          <a:spcPts val="0"/>
                        </a:spcBef>
                        <a:spcAft>
                          <a:spcPts val="0"/>
                        </a:spcAft>
                      </a:pPr>
                      <a:r>
                        <a:rPr lang="en-US" sz="1800" b="0" dirty="0">
                          <a:solidFill>
                            <a:schemeClr val="tx1"/>
                          </a:solidFill>
                          <a:effectLst/>
                          <a:latin typeface="Calibri" panose="020F0502020204030204" pitchFamily="34" charset="0"/>
                        </a:rPr>
                        <a:t> </a:t>
                      </a:r>
                    </a:p>
                    <a:p>
                      <a:pPr marL="0" marR="0">
                        <a:lnSpc>
                          <a:spcPct val="107000"/>
                        </a:lnSpc>
                        <a:spcBef>
                          <a:spcPts val="0"/>
                        </a:spcBef>
                        <a:spcAft>
                          <a:spcPts val="0"/>
                        </a:spcAft>
                      </a:pPr>
                      <a:r>
                        <a:rPr lang="en-US" sz="1800" b="0" dirty="0">
                          <a:solidFill>
                            <a:schemeClr val="tx1"/>
                          </a:solidFill>
                          <a:effectLst/>
                          <a:latin typeface="Calibri" panose="020F0502020204030204" pitchFamily="34" charset="0"/>
                        </a:rPr>
                        <a:t> </a:t>
                      </a:r>
                    </a:p>
                    <a:p>
                      <a:pPr marL="0" marR="0">
                        <a:lnSpc>
                          <a:spcPct val="107000"/>
                        </a:lnSpc>
                        <a:spcBef>
                          <a:spcPts val="0"/>
                        </a:spcBef>
                        <a:spcAft>
                          <a:spcPts val="0"/>
                        </a:spcAft>
                      </a:pPr>
                      <a:r>
                        <a:rPr lang="en-US" sz="1800" b="0" dirty="0">
                          <a:solidFill>
                            <a:schemeClr val="tx1"/>
                          </a:solidFill>
                          <a:effectLst/>
                          <a:latin typeface="Calibri" panose="020F0502020204030204" pitchFamily="34" charset="0"/>
                        </a:rPr>
                        <a:t> </a:t>
                      </a:r>
                    </a:p>
                    <a:p>
                      <a:pPr marL="0" marR="0">
                        <a:lnSpc>
                          <a:spcPct val="107000"/>
                        </a:lnSpc>
                        <a:spcBef>
                          <a:spcPts val="0"/>
                        </a:spcBef>
                        <a:spcAft>
                          <a:spcPts val="0"/>
                        </a:spcAft>
                      </a:pPr>
                      <a:r>
                        <a:rPr lang="en-US" sz="1800" b="1" dirty="0">
                          <a:solidFill>
                            <a:schemeClr val="tx1"/>
                          </a:solidFill>
                          <a:effectLst/>
                          <a:latin typeface="Calibri" panose="020F0502020204030204" pitchFamily="34" charset="0"/>
                        </a:rPr>
                        <a:t>Medium</a:t>
                      </a:r>
                    </a:p>
                    <a:p>
                      <a:pPr marL="0" marR="0">
                        <a:lnSpc>
                          <a:spcPct val="107000"/>
                        </a:lnSpc>
                        <a:spcBef>
                          <a:spcPts val="0"/>
                        </a:spcBef>
                        <a:spcAft>
                          <a:spcPts val="0"/>
                        </a:spcAft>
                      </a:pPr>
                      <a:r>
                        <a:rPr lang="en-US" sz="1800" b="0" dirty="0">
                          <a:solidFill>
                            <a:schemeClr val="tx1"/>
                          </a:solidFill>
                          <a:effectLst/>
                          <a:latin typeface="Calibri" panose="020F0502020204030204" pitchFamily="34" charset="0"/>
                        </a:rPr>
                        <a:t>Reclaimed wood, recycled metal,  and modelling clay</a:t>
                      </a:r>
                    </a:p>
                    <a:p>
                      <a:pPr marL="0" marR="0">
                        <a:lnSpc>
                          <a:spcPct val="107000"/>
                        </a:lnSpc>
                        <a:spcBef>
                          <a:spcPts val="0"/>
                        </a:spcBef>
                        <a:spcAft>
                          <a:spcPts val="0"/>
                        </a:spcAft>
                      </a:pPr>
                      <a:r>
                        <a:rPr lang="en-US" sz="1800" b="0" dirty="0">
                          <a:solidFill>
                            <a:schemeClr val="tx1"/>
                          </a:solidFill>
                          <a:effectLst/>
                          <a:latin typeface="Calibri" panose="020F0502020204030204" pitchFamily="34" charset="0"/>
                        </a:rPr>
                        <a:t> </a:t>
                      </a:r>
                    </a:p>
                    <a:p>
                      <a:pPr marL="0" marR="0">
                        <a:lnSpc>
                          <a:spcPct val="107000"/>
                        </a:lnSpc>
                        <a:spcBef>
                          <a:spcPts val="0"/>
                        </a:spcBef>
                        <a:spcAft>
                          <a:spcPts val="0"/>
                        </a:spcAft>
                      </a:pPr>
                      <a:r>
                        <a:rPr lang="en-US" sz="1800" b="1" dirty="0">
                          <a:solidFill>
                            <a:schemeClr val="tx1"/>
                          </a:solidFill>
                          <a:effectLst/>
                          <a:latin typeface="Calibri" panose="020F0502020204030204" pitchFamily="34" charset="0"/>
                        </a:rPr>
                        <a:t>Dimensions</a:t>
                      </a:r>
                      <a:r>
                        <a:rPr lang="en-US" sz="1800" b="0" dirty="0">
                          <a:solidFill>
                            <a:schemeClr val="tx1"/>
                          </a:solidFill>
                          <a:effectLst/>
                          <a:latin typeface="Calibri" panose="020F0502020204030204" pitchFamily="34" charset="0"/>
                        </a:rPr>
                        <a:t> (Full Scale)</a:t>
                      </a:r>
                    </a:p>
                    <a:p>
                      <a:pPr marL="0" marR="0">
                        <a:lnSpc>
                          <a:spcPct val="107000"/>
                        </a:lnSpc>
                        <a:spcBef>
                          <a:spcPts val="0"/>
                        </a:spcBef>
                        <a:spcAft>
                          <a:spcPts val="0"/>
                        </a:spcAft>
                      </a:pPr>
                      <a:r>
                        <a:rPr lang="en-US" sz="1800" b="0" dirty="0">
                          <a:solidFill>
                            <a:schemeClr val="tx1"/>
                          </a:solidFill>
                          <a:effectLst/>
                          <a:latin typeface="Calibri" panose="020F0502020204030204" pitchFamily="34" charset="0"/>
                        </a:rPr>
                        <a:t>10’11” at the highest point</a:t>
                      </a:r>
                    </a:p>
                    <a:p>
                      <a:pPr marL="0" marR="0">
                        <a:lnSpc>
                          <a:spcPct val="107000"/>
                        </a:lnSpc>
                        <a:spcBef>
                          <a:spcPts val="0"/>
                        </a:spcBef>
                        <a:spcAft>
                          <a:spcPts val="0"/>
                        </a:spcAft>
                      </a:pPr>
                      <a:r>
                        <a:rPr lang="en-US" sz="1800" b="0" dirty="0">
                          <a:solidFill>
                            <a:schemeClr val="tx1"/>
                          </a:solidFill>
                          <a:effectLst/>
                          <a:latin typeface="Calibri" panose="020F0502020204030204" pitchFamily="34" charset="0"/>
                        </a:rPr>
                        <a:t>20” wide</a:t>
                      </a:r>
                    </a:p>
                    <a:p>
                      <a:pPr marL="0" marR="0">
                        <a:lnSpc>
                          <a:spcPct val="107000"/>
                        </a:lnSpc>
                        <a:spcBef>
                          <a:spcPts val="0"/>
                        </a:spcBef>
                        <a:spcAft>
                          <a:spcPts val="0"/>
                        </a:spcAft>
                      </a:pPr>
                      <a:r>
                        <a:rPr lang="en-US" sz="1800" b="0" dirty="0">
                          <a:solidFill>
                            <a:schemeClr val="tx1"/>
                          </a:solidFill>
                          <a:effectLst/>
                          <a:latin typeface="Calibri" panose="020F0502020204030204" pitchFamily="34" charset="0"/>
                        </a:rPr>
                        <a:t>30” long</a:t>
                      </a:r>
                    </a:p>
                    <a:p>
                      <a:pPr marL="0" marR="0">
                        <a:lnSpc>
                          <a:spcPct val="107000"/>
                        </a:lnSpc>
                        <a:spcBef>
                          <a:spcPts val="0"/>
                        </a:spcBef>
                        <a:spcAft>
                          <a:spcPts val="0"/>
                        </a:spcAft>
                      </a:pPr>
                      <a:r>
                        <a:rPr lang="en-US" sz="1800" b="0" dirty="0">
                          <a:solidFill>
                            <a:schemeClr val="tx1"/>
                          </a:solidFill>
                          <a:effectLst/>
                          <a:latin typeface="Calibri" panose="020F0502020204030204" pitchFamily="34" charset="0"/>
                        </a:rPr>
                        <a:t> </a:t>
                      </a:r>
                    </a:p>
                    <a:p>
                      <a:pPr marL="0" marR="0">
                        <a:lnSpc>
                          <a:spcPct val="107000"/>
                        </a:lnSpc>
                        <a:spcBef>
                          <a:spcPts val="0"/>
                        </a:spcBef>
                        <a:spcAft>
                          <a:spcPts val="0"/>
                        </a:spcAft>
                      </a:pPr>
                      <a:r>
                        <a:rPr lang="en-US" sz="1800" b="1" dirty="0">
                          <a:solidFill>
                            <a:schemeClr val="tx1"/>
                          </a:solidFill>
                          <a:effectLst/>
                          <a:latin typeface="Calibri" panose="020F0502020204030204" pitchFamily="34" charset="0"/>
                        </a:rPr>
                        <a:t>Designers </a:t>
                      </a:r>
                    </a:p>
                    <a:p>
                      <a:pPr marL="0" marR="0">
                        <a:lnSpc>
                          <a:spcPct val="107000"/>
                        </a:lnSpc>
                        <a:spcBef>
                          <a:spcPts val="0"/>
                        </a:spcBef>
                        <a:spcAft>
                          <a:spcPts val="0"/>
                        </a:spcAft>
                      </a:pPr>
                      <a:r>
                        <a:rPr lang="en-US" sz="1800" b="0" dirty="0">
                          <a:solidFill>
                            <a:schemeClr val="tx1"/>
                          </a:solidFill>
                          <a:effectLst/>
                          <a:latin typeface="Calibri" panose="020F0502020204030204" pitchFamily="34" charset="0"/>
                        </a:rPr>
                        <a:t>Ms. </a:t>
                      </a:r>
                      <a:r>
                        <a:rPr lang="en-US" sz="1800" b="0" dirty="0" err="1">
                          <a:solidFill>
                            <a:schemeClr val="tx1"/>
                          </a:solidFill>
                          <a:effectLst/>
                          <a:latin typeface="Calibri" panose="020F0502020204030204" pitchFamily="34" charset="0"/>
                        </a:rPr>
                        <a:t>Haderlein</a:t>
                      </a:r>
                      <a:endParaRPr lang="en-US" sz="1800" b="0" dirty="0">
                        <a:solidFill>
                          <a:schemeClr val="tx1"/>
                        </a:solidFill>
                        <a:effectLst/>
                        <a:latin typeface="Calibri" panose="020F0502020204030204" pitchFamily="34" charset="0"/>
                      </a:endParaRPr>
                    </a:p>
                    <a:p>
                      <a:pPr marL="0" marR="0">
                        <a:lnSpc>
                          <a:spcPct val="107000"/>
                        </a:lnSpc>
                        <a:spcBef>
                          <a:spcPts val="0"/>
                        </a:spcBef>
                        <a:spcAft>
                          <a:spcPts val="0"/>
                        </a:spcAft>
                      </a:pPr>
                      <a:r>
                        <a:rPr lang="en-US" sz="1800" b="0" dirty="0">
                          <a:solidFill>
                            <a:schemeClr val="tx1"/>
                          </a:solidFill>
                          <a:effectLst/>
                          <a:latin typeface="Calibri" panose="020F0502020204030204" pitchFamily="34" charset="0"/>
                        </a:rPr>
                        <a:t>Ms. </a:t>
                      </a:r>
                      <a:r>
                        <a:rPr lang="en-US" sz="1800" b="0" dirty="0" err="1">
                          <a:solidFill>
                            <a:schemeClr val="tx1"/>
                          </a:solidFill>
                          <a:effectLst/>
                          <a:latin typeface="Calibri" panose="020F0502020204030204" pitchFamily="34" charset="0"/>
                        </a:rPr>
                        <a:t>Hannouche</a:t>
                      </a:r>
                      <a:endParaRPr lang="en-US" sz="1800" b="0" dirty="0">
                        <a:solidFill>
                          <a:schemeClr val="tx1"/>
                        </a:solidFill>
                        <a:effectLst/>
                        <a:latin typeface="Calibri" panose="020F0502020204030204" pitchFamily="34" charset="0"/>
                      </a:endParaRPr>
                    </a:p>
                    <a:p>
                      <a:pPr marL="0" marR="0">
                        <a:lnSpc>
                          <a:spcPct val="107000"/>
                        </a:lnSpc>
                        <a:spcBef>
                          <a:spcPts val="0"/>
                        </a:spcBef>
                        <a:spcAft>
                          <a:spcPts val="0"/>
                        </a:spcAft>
                      </a:pPr>
                      <a:r>
                        <a:rPr lang="en-US" sz="1800" b="0" dirty="0">
                          <a:solidFill>
                            <a:schemeClr val="tx1"/>
                          </a:solidFill>
                          <a:effectLst/>
                          <a:latin typeface="Calibri" panose="020F0502020204030204" pitchFamily="34" charset="0"/>
                        </a:rPr>
                        <a:t>Ms. Love</a:t>
                      </a:r>
                    </a:p>
                    <a:p>
                      <a:pPr marL="0" marR="0">
                        <a:lnSpc>
                          <a:spcPct val="107000"/>
                        </a:lnSpc>
                        <a:spcBef>
                          <a:spcPts val="0"/>
                        </a:spcBef>
                        <a:spcAft>
                          <a:spcPts val="0"/>
                        </a:spcAft>
                      </a:pPr>
                      <a:r>
                        <a:rPr lang="en-US" sz="1800" b="0" dirty="0">
                          <a:solidFill>
                            <a:schemeClr val="tx1"/>
                          </a:solidFill>
                          <a:effectLst/>
                          <a:latin typeface="Calibri" panose="020F0502020204030204" pitchFamily="34" charset="0"/>
                        </a:rPr>
                        <a:t>Mr. V </a:t>
                      </a:r>
                    </a:p>
                    <a:p>
                      <a:pPr marL="0" marR="0">
                        <a:lnSpc>
                          <a:spcPct val="107000"/>
                        </a:lnSpc>
                        <a:spcBef>
                          <a:spcPts val="0"/>
                        </a:spcBef>
                        <a:spcAft>
                          <a:spcPts val="0"/>
                        </a:spcAft>
                      </a:pPr>
                      <a:r>
                        <a:rPr lang="en-US" sz="1800" b="0" dirty="0">
                          <a:solidFill>
                            <a:schemeClr val="tx1"/>
                          </a:solidFill>
                          <a:effectLst/>
                          <a:latin typeface="Calibri" panose="020F0502020204030204" pitchFamily="34" charset="0"/>
                        </a:rPr>
                        <a:t> </a:t>
                      </a:r>
                    </a:p>
                    <a:p>
                      <a:pPr marL="0" marR="0">
                        <a:lnSpc>
                          <a:spcPct val="107000"/>
                        </a:lnSpc>
                        <a:spcBef>
                          <a:spcPts val="0"/>
                        </a:spcBef>
                        <a:spcAft>
                          <a:spcPts val="0"/>
                        </a:spcAft>
                      </a:pPr>
                      <a:r>
                        <a:rPr lang="en-US" sz="800" dirty="0">
                          <a:solidFill>
                            <a:schemeClr val="tx1"/>
                          </a:solidFill>
                          <a:effectLst/>
                          <a:latin typeface="Calibri" panose="020F0502020204030204" pitchFamily="34" charset="0"/>
                        </a:rPr>
                        <a:t> </a:t>
                      </a:r>
                    </a:p>
                    <a:p>
                      <a:pPr marL="0" marR="0">
                        <a:lnSpc>
                          <a:spcPct val="107000"/>
                        </a:lnSpc>
                        <a:spcBef>
                          <a:spcPts val="0"/>
                        </a:spcBef>
                        <a:spcAft>
                          <a:spcPts val="0"/>
                        </a:spcAft>
                      </a:pPr>
                      <a:r>
                        <a:rPr lang="en-US" sz="800" dirty="0">
                          <a:solidFill>
                            <a:schemeClr val="tx1"/>
                          </a:solidFill>
                          <a:effectLst/>
                          <a:latin typeface="Calibri" panose="020F0502020204030204" pitchFamily="34" charset="0"/>
                        </a:rPr>
                        <a:t> </a:t>
                      </a:r>
                    </a:p>
                    <a:p>
                      <a:pPr marL="0" marR="0">
                        <a:lnSpc>
                          <a:spcPct val="107000"/>
                        </a:lnSpc>
                        <a:spcBef>
                          <a:spcPts val="0"/>
                        </a:spcBef>
                        <a:spcAft>
                          <a:spcPts val="0"/>
                        </a:spcAft>
                      </a:pPr>
                      <a:r>
                        <a:rPr lang="en-US" sz="800" dirty="0">
                          <a:solidFill>
                            <a:schemeClr val="tx1"/>
                          </a:solidFill>
                          <a:effectLst/>
                          <a:latin typeface="Calibri" panose="020F0502020204030204" pitchFamily="34" charset="0"/>
                        </a:rPr>
                        <a:t> </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99" marR="52099" marT="0" marB="0">
                    <a:noFill/>
                  </a:tcPr>
                </a:tc>
                <a:tc>
                  <a:txBody>
                    <a:bodyPr/>
                    <a:lstStyle/>
                    <a:p>
                      <a:pPr marL="0" marR="0">
                        <a:lnSpc>
                          <a:spcPct val="107000"/>
                        </a:lnSpc>
                        <a:spcBef>
                          <a:spcPts val="0"/>
                        </a:spcBef>
                        <a:spcAft>
                          <a:spcPts val="0"/>
                        </a:spcAft>
                      </a:pPr>
                      <a:r>
                        <a:rPr lang="en-US" sz="800" dirty="0">
                          <a:solidFill>
                            <a:schemeClr val="tx1"/>
                          </a:solidFill>
                          <a:effectLst/>
                          <a:latin typeface="Calibri" panose="020F0502020204030204" pitchFamily="34" charset="0"/>
                        </a:rPr>
                        <a:t> </a:t>
                      </a:r>
                      <a:endParaRPr lang="en-US" sz="1800" dirty="0">
                        <a:solidFill>
                          <a:schemeClr val="tx1"/>
                        </a:solidFill>
                        <a:effectLst/>
                        <a:latin typeface="Calibri" panose="020F0502020204030204" pitchFamily="34" charset="0"/>
                      </a:endParaRPr>
                    </a:p>
                    <a:p>
                      <a:pPr marL="0" marR="0">
                        <a:lnSpc>
                          <a:spcPct val="107000"/>
                        </a:lnSpc>
                        <a:spcBef>
                          <a:spcPts val="0"/>
                        </a:spcBef>
                        <a:spcAft>
                          <a:spcPts val="0"/>
                        </a:spcAft>
                      </a:pPr>
                      <a:r>
                        <a:rPr lang="en-US" sz="1900" b="0" dirty="0">
                          <a:solidFill>
                            <a:schemeClr val="tx1"/>
                          </a:solidFill>
                          <a:effectLst/>
                          <a:latin typeface="Calibri" panose="020F0502020204030204" pitchFamily="34" charset="0"/>
                        </a:rPr>
                        <a:t>Drawing on inspiration from Ed Henry, an American born architect, </a:t>
                      </a:r>
                      <a:r>
                        <a:rPr lang="en-US" sz="1900" b="0" i="1" dirty="0">
                          <a:solidFill>
                            <a:schemeClr val="tx1"/>
                          </a:solidFill>
                          <a:effectLst/>
                          <a:latin typeface="Calibri" panose="020F0502020204030204" pitchFamily="34" charset="0"/>
                        </a:rPr>
                        <a:t>Reimagination Station </a:t>
                      </a:r>
                      <a:r>
                        <a:rPr lang="en-US" sz="1900" b="0" dirty="0">
                          <a:solidFill>
                            <a:schemeClr val="tx1"/>
                          </a:solidFill>
                          <a:effectLst/>
                          <a:latin typeface="Calibri" panose="020F0502020204030204" pitchFamily="34" charset="0"/>
                        </a:rPr>
                        <a:t>is a fully functional play structure made entirely of reclaimed, recycled, and reimagined materials.  From the curved lines etched into the houses to the organic flow of the climbing apparatuses, the structure evokes a sense of whimsy and adventure appropriate for children of all ages. </a:t>
                      </a:r>
                    </a:p>
                    <a:p>
                      <a:pPr marL="0" marR="0">
                        <a:lnSpc>
                          <a:spcPct val="107000"/>
                        </a:lnSpc>
                        <a:spcBef>
                          <a:spcPts val="0"/>
                        </a:spcBef>
                        <a:spcAft>
                          <a:spcPts val="0"/>
                        </a:spcAft>
                      </a:pPr>
                      <a:r>
                        <a:rPr lang="en-US" sz="1900" b="0" dirty="0">
                          <a:solidFill>
                            <a:schemeClr val="tx1"/>
                          </a:solidFill>
                          <a:effectLst/>
                          <a:latin typeface="Calibri" panose="020F0502020204030204" pitchFamily="34" charset="0"/>
                        </a:rPr>
                        <a:t> </a:t>
                      </a:r>
                    </a:p>
                    <a:p>
                      <a:pPr marL="0" marR="0">
                        <a:lnSpc>
                          <a:spcPct val="107000"/>
                        </a:lnSpc>
                        <a:spcBef>
                          <a:spcPts val="0"/>
                        </a:spcBef>
                        <a:spcAft>
                          <a:spcPts val="0"/>
                        </a:spcAft>
                      </a:pPr>
                      <a:r>
                        <a:rPr lang="en-US" sz="1900" b="0" dirty="0">
                          <a:solidFill>
                            <a:schemeClr val="tx1"/>
                          </a:solidFill>
                          <a:effectLst/>
                          <a:latin typeface="Calibri" panose="020F0502020204030204" pitchFamily="34" charset="0"/>
                        </a:rPr>
                        <a:t>Ed Henry is famous for his use of reclaimed materials in the creation of modern and beautiful structures.  We believe deeply, as does Mr. Henry, in an artist’s ability to reimagine old things and to make them beautiful and functional again.  Our piece serves as an architecturally relevant reminder of society’s need to reduce our environmental impact.</a:t>
                      </a:r>
                    </a:p>
                    <a:p>
                      <a:pPr marL="0" marR="0">
                        <a:lnSpc>
                          <a:spcPct val="107000"/>
                        </a:lnSpc>
                        <a:spcBef>
                          <a:spcPts val="0"/>
                        </a:spcBef>
                        <a:spcAft>
                          <a:spcPts val="0"/>
                        </a:spcAft>
                      </a:pPr>
                      <a:r>
                        <a:rPr lang="en-US" sz="1900" b="0" dirty="0">
                          <a:solidFill>
                            <a:schemeClr val="tx1"/>
                          </a:solidFill>
                          <a:effectLst/>
                          <a:latin typeface="Calibri" panose="020F0502020204030204" pitchFamily="34" charset="0"/>
                        </a:rPr>
                        <a:t> </a:t>
                      </a:r>
                    </a:p>
                    <a:p>
                      <a:pPr marL="0" marR="0">
                        <a:lnSpc>
                          <a:spcPct val="107000"/>
                        </a:lnSpc>
                        <a:spcBef>
                          <a:spcPts val="0"/>
                        </a:spcBef>
                        <a:spcAft>
                          <a:spcPts val="0"/>
                        </a:spcAft>
                      </a:pPr>
                      <a:r>
                        <a:rPr lang="en-US" sz="1900" b="0" dirty="0">
                          <a:solidFill>
                            <a:schemeClr val="tx1"/>
                          </a:solidFill>
                          <a:effectLst/>
                          <a:latin typeface="Calibri" panose="020F0502020204030204" pitchFamily="34" charset="0"/>
                        </a:rPr>
                        <a:t>The play structure includes six interconnected houses joined by climbable wooden bridges and ladders, perfect for adventurous climbers.  A recycled cargo net connects four of the main structures to a bridge made of wooden baseball bats in the center.  Two slides, made of recycled cooking sheets, provide a quick exit from the structure’s highest points. </a:t>
                      </a:r>
                    </a:p>
                    <a:p>
                      <a:pPr marL="0" marR="0">
                        <a:lnSpc>
                          <a:spcPct val="107000"/>
                        </a:lnSpc>
                        <a:spcBef>
                          <a:spcPts val="0"/>
                        </a:spcBef>
                        <a:spcAft>
                          <a:spcPts val="0"/>
                        </a:spcAft>
                      </a:pPr>
                      <a:r>
                        <a:rPr lang="en-US" sz="1900" b="0" dirty="0">
                          <a:solidFill>
                            <a:schemeClr val="tx1"/>
                          </a:solidFill>
                          <a:effectLst/>
                          <a:latin typeface="Calibri" panose="020F0502020204030204" pitchFamily="34" charset="0"/>
                        </a:rPr>
                        <a:t> </a:t>
                      </a:r>
                    </a:p>
                    <a:p>
                      <a:pPr marL="0" marR="0">
                        <a:lnSpc>
                          <a:spcPct val="107000"/>
                        </a:lnSpc>
                        <a:spcBef>
                          <a:spcPts val="0"/>
                        </a:spcBef>
                        <a:spcAft>
                          <a:spcPts val="0"/>
                        </a:spcAft>
                      </a:pPr>
                      <a:r>
                        <a:rPr lang="en-US" sz="1900" b="0" i="1" dirty="0">
                          <a:solidFill>
                            <a:schemeClr val="tx1"/>
                          </a:solidFill>
                          <a:effectLst/>
                          <a:latin typeface="Calibri" panose="020F0502020204030204" pitchFamily="34" charset="0"/>
                        </a:rPr>
                        <a:t>Reimagination Station </a:t>
                      </a:r>
                      <a:r>
                        <a:rPr lang="en-US" sz="1900" b="0" dirty="0">
                          <a:solidFill>
                            <a:schemeClr val="tx1"/>
                          </a:solidFill>
                          <a:effectLst/>
                          <a:latin typeface="Calibri" panose="020F0502020204030204" pitchFamily="34" charset="0"/>
                        </a:rPr>
                        <a:t>embodies a legacy of sustainability, adventure, and fun to be left for many generations to come.   </a:t>
                      </a:r>
                      <a:endParaRPr lang="en-US" sz="1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99" marR="52099" marT="0" marB="0">
                    <a:noFill/>
                  </a:tcPr>
                </a:tc>
                <a:extLst>
                  <a:ext uri="{0D108BD9-81ED-4DB2-BD59-A6C34878D82A}">
                    <a16:rowId xmlns:a16="http://schemas.microsoft.com/office/drawing/2014/main" val="3006853370"/>
                  </a:ext>
                </a:extLst>
              </a:tr>
            </a:tbl>
          </a:graphicData>
        </a:graphic>
      </p:graphicFrame>
    </p:spTree>
    <p:extLst>
      <p:ext uri="{BB962C8B-B14F-4D97-AF65-F5344CB8AC3E}">
        <p14:creationId xmlns:p14="http://schemas.microsoft.com/office/powerpoint/2010/main" val="254803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748"/>
            <a:ext cx="10058400" cy="1609344"/>
          </a:xfrm>
        </p:spPr>
        <p:txBody>
          <a:bodyPr/>
          <a:lstStyle/>
          <a:p>
            <a:r>
              <a:rPr lang="en-US" dirty="0"/>
              <a:t>Today’s Focus</a:t>
            </a:r>
          </a:p>
        </p:txBody>
      </p:sp>
      <p:sp>
        <p:nvSpPr>
          <p:cNvPr id="3" name="Content Placeholder 2"/>
          <p:cNvSpPr>
            <a:spLocks noGrp="1"/>
          </p:cNvSpPr>
          <p:nvPr>
            <p:ph idx="1"/>
          </p:nvPr>
        </p:nvSpPr>
        <p:spPr>
          <a:xfrm>
            <a:off x="1069848" y="1757092"/>
            <a:ext cx="10058400" cy="4050792"/>
          </a:xfrm>
        </p:spPr>
        <p:txBody>
          <a:bodyPr>
            <a:noAutofit/>
          </a:bodyPr>
          <a:lstStyle/>
          <a:p>
            <a:r>
              <a:rPr lang="en-US" sz="3500" dirty="0"/>
              <a:t>Create the CONTENT of your plaque</a:t>
            </a:r>
          </a:p>
          <a:p>
            <a:r>
              <a:rPr lang="en-US" sz="3500" dirty="0"/>
              <a:t>You don’t need to worry about the design and formatting yet</a:t>
            </a:r>
          </a:p>
          <a:p>
            <a:r>
              <a:rPr lang="en-US" sz="3500" dirty="0"/>
              <a:t>Use the CONTENT checklist to help you</a:t>
            </a:r>
          </a:p>
          <a:p>
            <a:r>
              <a:rPr lang="en-US" sz="3500" dirty="0"/>
              <a:t>Type in a Google doc and SHARE WITH ME</a:t>
            </a:r>
          </a:p>
          <a:p>
            <a:pPr marL="0" indent="0">
              <a:buNone/>
            </a:pPr>
            <a:endParaRPr lang="en-US" sz="3500" dirty="0"/>
          </a:p>
          <a:p>
            <a:pPr marL="0" indent="0">
              <a:buNone/>
            </a:pPr>
            <a:r>
              <a:rPr lang="en-US" sz="3500" b="1" dirty="0"/>
              <a:t>Title of Doc:</a:t>
            </a:r>
          </a:p>
          <a:p>
            <a:pPr marL="0" indent="0">
              <a:buNone/>
            </a:pPr>
            <a:r>
              <a:rPr lang="en-US" sz="3500" dirty="0" err="1"/>
              <a:t>LastName_Exhibition</a:t>
            </a:r>
            <a:r>
              <a:rPr lang="en-US" sz="3500" dirty="0"/>
              <a:t> 17 Plaque </a:t>
            </a:r>
          </a:p>
        </p:txBody>
      </p:sp>
    </p:spTree>
    <p:extLst>
      <p:ext uri="{BB962C8B-B14F-4D97-AF65-F5344CB8AC3E}">
        <p14:creationId xmlns:p14="http://schemas.microsoft.com/office/powerpoint/2010/main" val="3259393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of Plaque	</a:t>
            </a:r>
          </a:p>
        </p:txBody>
      </p:sp>
      <p:sp>
        <p:nvSpPr>
          <p:cNvPr id="3" name="Content Placeholder 2"/>
          <p:cNvSpPr>
            <a:spLocks noGrp="1"/>
          </p:cNvSpPr>
          <p:nvPr>
            <p:ph idx="1"/>
          </p:nvPr>
        </p:nvSpPr>
        <p:spPr>
          <a:xfrm>
            <a:off x="1069848" y="2562726"/>
            <a:ext cx="10058400" cy="3609474"/>
          </a:xfrm>
        </p:spPr>
        <p:txBody>
          <a:bodyPr>
            <a:normAutofit/>
          </a:bodyPr>
          <a:lstStyle/>
          <a:p>
            <a:pPr marL="0" indent="0" algn="ctr">
              <a:buNone/>
            </a:pPr>
            <a:r>
              <a:rPr lang="en-US" sz="4500" dirty="0"/>
              <a:t>Due tomorrow, Friday, March 31</a:t>
            </a:r>
            <a:r>
              <a:rPr lang="en-US" sz="4500" baseline="30000" dirty="0"/>
              <a:t>st</a:t>
            </a:r>
            <a:r>
              <a:rPr lang="en-US" sz="4500" dirty="0"/>
              <a:t>, by 4:00 pm </a:t>
            </a:r>
          </a:p>
          <a:p>
            <a:pPr marL="0" indent="0" algn="ctr">
              <a:buNone/>
            </a:pPr>
            <a:endParaRPr lang="en-US" sz="4500" dirty="0"/>
          </a:p>
          <a:p>
            <a:pPr marL="0" indent="0" algn="ctr">
              <a:buNone/>
            </a:pPr>
            <a:r>
              <a:rPr lang="en-US" sz="4500" dirty="0"/>
              <a:t>Must share with me!</a:t>
            </a:r>
          </a:p>
        </p:txBody>
      </p:sp>
    </p:spTree>
    <p:extLst>
      <p:ext uri="{BB962C8B-B14F-4D97-AF65-F5344CB8AC3E}">
        <p14:creationId xmlns:p14="http://schemas.microsoft.com/office/powerpoint/2010/main" val="12853471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0</TotalTime>
  <Words>91</Words>
  <Application>Microsoft Office PowerPoint</Application>
  <PresentationFormat>Widescreen</PresentationFormat>
  <Paragraphs>50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Calibri</vt:lpstr>
      <vt:lpstr>Rockwell</vt:lpstr>
      <vt:lpstr>Rockwell Condensed</vt:lpstr>
      <vt:lpstr>Times New Roman</vt:lpstr>
      <vt:lpstr>Wingdings</vt:lpstr>
      <vt:lpstr>Wood Type</vt:lpstr>
      <vt:lpstr>PowerPoint Presentation</vt:lpstr>
      <vt:lpstr>My Example </vt:lpstr>
      <vt:lpstr>PowerPoint Presentation</vt:lpstr>
      <vt:lpstr>PowerPoint Presentation</vt:lpstr>
      <vt:lpstr>PowerPoint Presentation</vt:lpstr>
      <vt:lpstr>Today’s Focus</vt:lpstr>
      <vt:lpstr>Draft of Plaque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Madlyn Haderlein</dc:creator>
  <cp:lastModifiedBy>Madlyn Haderlein</cp:lastModifiedBy>
  <cp:revision>1</cp:revision>
  <dcterms:created xsi:type="dcterms:W3CDTF">2017-03-30T19:12:16Z</dcterms:created>
  <dcterms:modified xsi:type="dcterms:W3CDTF">2017-03-30T19:12:44Z</dcterms:modified>
</cp:coreProperties>
</file>